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sldIdLst>
    <p:sldId id="532" r:id="rId2"/>
    <p:sldId id="533" r:id="rId3"/>
    <p:sldId id="537" r:id="rId4"/>
    <p:sldId id="545" r:id="rId5"/>
    <p:sldId id="544" r:id="rId6"/>
    <p:sldId id="538" r:id="rId7"/>
    <p:sldId id="546" r:id="rId8"/>
    <p:sldId id="547" r:id="rId9"/>
    <p:sldId id="548" r:id="rId10"/>
    <p:sldId id="549" r:id="rId11"/>
    <p:sldId id="557" r:id="rId12"/>
  </p:sldIdLst>
  <p:sldSz cx="9144000" cy="6858000" type="screen4x3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2296">
          <p15:clr>
            <a:srgbClr val="A4A3A4"/>
          </p15:clr>
        </p15:guide>
        <p15:guide id="6" orient="horz" pos="2387">
          <p15:clr>
            <a:srgbClr val="A4A3A4"/>
          </p15:clr>
        </p15:guide>
        <p15:guide id="7" orient="horz" pos="2750">
          <p15:clr>
            <a:srgbClr val="A4A3A4"/>
          </p15:clr>
        </p15:guide>
        <p15:guide id="8" orient="horz" pos="1143">
          <p15:clr>
            <a:srgbClr val="A4A3A4"/>
          </p15:clr>
        </p15:guide>
        <p15:guide id="9" pos="2880">
          <p15:clr>
            <a:srgbClr val="A4A3A4"/>
          </p15:clr>
        </p15:guide>
        <p15:guide id="10" pos="385">
          <p15:clr>
            <a:srgbClr val="A4A3A4"/>
          </p15:clr>
        </p15:guide>
        <p15:guide id="11" pos="5375">
          <p15:clr>
            <a:srgbClr val="A4A3A4"/>
          </p15:clr>
        </p15:guide>
        <p15:guide id="12" pos="2472">
          <p15:clr>
            <a:srgbClr val="A4A3A4"/>
          </p15:clr>
        </p15:guide>
        <p15:guide id="13" pos="3152">
          <p15:clr>
            <a:srgbClr val="A4A3A4"/>
          </p15:clr>
        </p15:guide>
        <p15:guide id="14" pos="3334">
          <p15:clr>
            <a:srgbClr val="A4A3A4"/>
          </p15:clr>
        </p15:guide>
        <p15:guide id="15" pos="1202">
          <p15:clr>
            <a:srgbClr val="A4A3A4"/>
          </p15:clr>
        </p15:guide>
        <p15:guide id="16" pos="32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FF"/>
    <a:srgbClr val="0099FF"/>
    <a:srgbClr val="00FFFF"/>
    <a:srgbClr val="FFFF00"/>
    <a:srgbClr val="00428D"/>
    <a:srgbClr val="0066FF"/>
    <a:srgbClr val="FFFFCC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5" autoAdjust="0"/>
    <p:restoredTop sz="94649" autoAdjust="0"/>
  </p:normalViewPr>
  <p:slideViewPr>
    <p:cSldViewPr>
      <p:cViewPr varScale="1">
        <p:scale>
          <a:sx n="108" d="100"/>
          <a:sy n="108" d="100"/>
        </p:scale>
        <p:origin x="1998" y="96"/>
      </p:cViewPr>
      <p:guideLst>
        <p:guide orient="horz" pos="2160"/>
        <p:guide orient="horz" pos="346"/>
        <p:guide orient="horz" pos="3974"/>
        <p:guide orient="horz" pos="799"/>
        <p:guide orient="horz" pos="2296"/>
        <p:guide orient="horz" pos="2387"/>
        <p:guide orient="horz" pos="2750"/>
        <p:guide orient="horz" pos="1143"/>
        <p:guide pos="2880"/>
        <p:guide pos="385"/>
        <p:guide pos="5375"/>
        <p:guide pos="2472"/>
        <p:guide pos="3152"/>
        <p:guide pos="3334"/>
        <p:guide pos="1202"/>
        <p:guide pos="32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8" cy="511732"/>
          </a:xfrm>
          <a:prstGeom prst="rect">
            <a:avLst/>
          </a:prstGeom>
        </p:spPr>
        <p:txBody>
          <a:bodyPr vert="horz" lIns="95477" tIns="47738" rIns="95477" bIns="47738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1732"/>
          </a:xfrm>
          <a:prstGeom prst="rect">
            <a:avLst/>
          </a:prstGeom>
        </p:spPr>
        <p:txBody>
          <a:bodyPr vert="horz" lIns="95477" tIns="47738" rIns="95477" bIns="47738" rtlCol="0"/>
          <a:lstStyle>
            <a:lvl1pPr algn="r">
              <a:defRPr sz="1100"/>
            </a:lvl1pPr>
          </a:lstStyle>
          <a:p>
            <a:fld id="{BC2FCD76-4386-4F1A-91A3-155B82C87BAF}" type="datetimeFigureOut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7" tIns="47738" rIns="95477" bIns="477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7"/>
          </a:xfrm>
          <a:prstGeom prst="rect">
            <a:avLst/>
          </a:prstGeom>
        </p:spPr>
        <p:txBody>
          <a:bodyPr vert="horz" lIns="95477" tIns="47738" rIns="95477" bIns="4773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5"/>
            <a:ext cx="3078428" cy="511732"/>
          </a:xfrm>
          <a:prstGeom prst="rect">
            <a:avLst/>
          </a:prstGeom>
        </p:spPr>
        <p:txBody>
          <a:bodyPr vert="horz" lIns="95477" tIns="47738" rIns="95477" bIns="47738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5"/>
            <a:ext cx="3078428" cy="511732"/>
          </a:xfrm>
          <a:prstGeom prst="rect">
            <a:avLst/>
          </a:prstGeom>
        </p:spPr>
        <p:txBody>
          <a:bodyPr vert="horz" lIns="95477" tIns="47738" rIns="95477" bIns="47738" rtlCol="0" anchor="b"/>
          <a:lstStyle>
            <a:lvl1pPr algn="r">
              <a:defRPr sz="1100"/>
            </a:lvl1pPr>
          </a:lstStyle>
          <a:p>
            <a:fld id="{D3F0A103-0AEB-4ECD-9A42-1F6F63DABF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08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A103-0AEB-4ECD-9A42-1F6F63DABF43}" type="slidenum">
              <a:rPr lang="ko-KR" altLang="en-US" smtClean="0"/>
              <a:pPr/>
              <a:t>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A103-0AEB-4ECD-9A42-1F6F63DABF4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52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A103-0AEB-4ECD-9A42-1F6F63DABF4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19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A103-0AEB-4ECD-9A42-1F6F63DABF4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A103-0AEB-4ECD-9A42-1F6F63DABF4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58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A103-0AEB-4ECD-9A42-1F6F63DABF4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50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A103-0AEB-4ECD-9A42-1F6F63DABF4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33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A103-0AEB-4ECD-9A42-1F6F63DABF4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23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A103-0AEB-4ECD-9A42-1F6F63DABF4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706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A103-0AEB-4ECD-9A42-1F6F63DABF4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78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A103-0AEB-4ECD-9A42-1F6F63DABF4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65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42E-9AEB-490B-9416-C349BD98A428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슬라이드 번호 개체 틀 2"/>
          <p:cNvSpPr txBox="1">
            <a:spLocks/>
          </p:cNvSpPr>
          <p:nvPr userDrawn="1"/>
        </p:nvSpPr>
        <p:spPr>
          <a:xfrm>
            <a:off x="8388424" y="6660419"/>
            <a:ext cx="71438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Page </a:t>
            </a:r>
            <a:fld id="{4BEDD84E-25D4-4983-8AA1-2863C96F08D9}" type="slidenum"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7164290" y="6678617"/>
            <a:ext cx="13922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www.ants.co.kr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B72A-F450-484F-B903-A129153CEE5E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F706-B8AF-437A-9262-B0D73480DF4E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005-FA0A-4CAA-BF7F-E470390B7ECD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8B9-59CA-4664-89E3-BD3EF295E237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FC1-06E4-4522-A69E-700C076AE2C1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BEF-3A87-4B14-9FA4-40DDA2F54060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9EC0-A123-4D59-AE14-70F3354DC970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00B-1A36-4DE9-BDF1-FA46BC676177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8BB-9737-4928-8442-C8069A720B67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4FA3-E162-40C1-8FE0-EE5DCC794803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D17D-DF2D-4855-92C5-241A58CEF521}" type="datetime1">
              <a:rPr lang="ko-KR" altLang="en-US" smtClean="0"/>
              <a:pPr/>
              <a:t>2023-02-10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G:\업무(2019년)\인사양식\회사로고 사용 기준\로고\ANTS LOGO(1color-White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69116" y="288831"/>
            <a:ext cx="835316" cy="23203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E724FE-A745-44A9-AB47-CFC71FEA9DF2}"/>
              </a:ext>
            </a:extLst>
          </p:cNvPr>
          <p:cNvSpPr txBox="1"/>
          <p:nvPr/>
        </p:nvSpPr>
        <p:spPr>
          <a:xfrm>
            <a:off x="1948386" y="3837252"/>
            <a:ext cx="50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Model : LERS-2KN</a:t>
            </a:r>
          </a:p>
          <a:p>
            <a:pPr marL="0" marR="0" lvl="0" indent="0" algn="ctr" defTabSz="914400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공급사 </a:t>
            </a:r>
            <a:r>
              <a:rPr lang="en-US" altLang="ko-KR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: </a:t>
            </a:r>
            <a:r>
              <a:rPr lang="ko-KR" altLang="en-US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이에스테크</a:t>
            </a:r>
            <a:endParaRPr lang="en-US" altLang="ko-KR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 marL="0" marR="0" lvl="0" indent="0" algn="ctr" defTabSz="914400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i="0" u="none" strike="noStrike" dirty="0">
              <a:solidFill>
                <a:srgbClr val="000000"/>
              </a:solidFill>
              <a:effectLst/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 marL="0" marR="0" lvl="0" indent="0" algn="ctr" defTabSz="914400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2023. 02. 10</a:t>
            </a:r>
            <a:endParaRPr lang="ko-KR" altLang="en-US" sz="1800" i="0" u="none" strike="noStrike" dirty="0">
              <a:solidFill>
                <a:srgbClr val="000000"/>
              </a:solidFill>
              <a:effectLst/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82F313F-2D00-4EE2-8EC3-4B7B229C18C8}"/>
              </a:ext>
            </a:extLst>
          </p:cNvPr>
          <p:cNvCxnSpPr/>
          <p:nvPr/>
        </p:nvCxnSpPr>
        <p:spPr>
          <a:xfrm>
            <a:off x="817280" y="3549220"/>
            <a:ext cx="7848872" cy="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E11C4434-CFBE-4313-BC49-352C69DCAD87}"/>
              </a:ext>
            </a:extLst>
          </p:cNvPr>
          <p:cNvSpPr/>
          <p:nvPr/>
        </p:nvSpPr>
        <p:spPr>
          <a:xfrm>
            <a:off x="-623138" y="1674674"/>
            <a:ext cx="103902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kern="0" dirty="0" err="1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이에스테크</a:t>
            </a:r>
            <a:r>
              <a:rPr kumimoji="0" lang="en-US" altLang="ko-KR" sz="3600" b="1" kern="0" dirty="0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5G AAU</a:t>
            </a:r>
            <a:r>
              <a:rPr kumimoji="0" lang="ko-KR" altLang="en-US" sz="3600" b="1" kern="0" dirty="0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용 통합형 정류기</a:t>
            </a:r>
            <a:endParaRPr kumimoji="0" lang="en-US" altLang="ko-KR" sz="3600" b="1" kern="0" dirty="0">
              <a:solidFill>
                <a:sysClr val="windowText" lastClr="000000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kern="0" dirty="0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(LERS-2KN)</a:t>
            </a:r>
            <a:r>
              <a:rPr kumimoji="0" lang="ko-KR" altLang="en-US" sz="3600" b="1" kern="0" dirty="0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endParaRPr kumimoji="0" lang="en-US" altLang="ko-KR" sz="3600" b="1" kern="0" dirty="0">
              <a:solidFill>
                <a:sysClr val="windowText" lastClr="000000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kern="0" dirty="0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스마트폰을 사용한 알람 시험 메뉴얼</a:t>
            </a:r>
            <a:endParaRPr kumimoji="0" lang="en-US" altLang="ko-KR" sz="3600" b="1" kern="0" dirty="0">
              <a:solidFill>
                <a:sysClr val="windowText" lastClr="000000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69B80DA-5BC7-253E-E536-FE243B8E2F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/>
          <a:stretch/>
        </p:blipFill>
        <p:spPr>
          <a:xfrm>
            <a:off x="2267680" y="764630"/>
            <a:ext cx="2169326" cy="49512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직선 연결선 10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2">
            <a:extLst>
              <a:ext uri="{FF2B5EF4-FFF2-40B4-BE49-F238E27FC236}">
                <a16:creationId xmlns:a16="http://schemas.microsoft.com/office/drawing/2014/main" id="{91018144-790C-4A3E-B4E1-2A6C87A397EF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9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97A47C7-993E-633D-F957-7EAA96967CA7}"/>
              </a:ext>
            </a:extLst>
          </p:cNvPr>
          <p:cNvSpPr/>
          <p:nvPr/>
        </p:nvSpPr>
        <p:spPr>
          <a:xfrm>
            <a:off x="0" y="42465"/>
            <a:ext cx="82615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화면구성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– </a:t>
            </a:r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관리자 모드 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</a:t>
            </a:r>
            <a:r>
              <a:rPr lang="ko-KR" altLang="en-US" sz="2100" dirty="0" err="1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가상알람</a:t>
            </a:r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시험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5193A-D4A5-49D0-599A-099A4F3EC919}"/>
              </a:ext>
            </a:extLst>
          </p:cNvPr>
          <p:cNvSpPr txBox="1"/>
          <p:nvPr/>
        </p:nvSpPr>
        <p:spPr>
          <a:xfrm>
            <a:off x="4788030" y="1231014"/>
            <a:ext cx="448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시공 후 상위망과 알람 연동 시험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6F01F-CA52-BFFB-670A-4F307137BEB3}"/>
              </a:ext>
            </a:extLst>
          </p:cNvPr>
          <p:cNvSpPr txBox="1"/>
          <p:nvPr/>
        </p:nvSpPr>
        <p:spPr>
          <a:xfrm>
            <a:off x="4709074" y="1664919"/>
            <a:ext cx="444392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방법</a:t>
            </a:r>
            <a:endParaRPr lang="en-US" altLang="ko-KR" sz="1400" b="1" dirty="0"/>
          </a:p>
          <a:p>
            <a:pPr marL="342900" indent="-342900">
              <a:buAutoNum type="arabicPeriod"/>
            </a:pPr>
            <a:r>
              <a:rPr lang="ko-KR" altLang="en-US" sz="1400" dirty="0"/>
              <a:t>연동된 장비의 </a:t>
            </a:r>
            <a:r>
              <a:rPr lang="ko-KR" altLang="en-US" sz="1400" dirty="0" err="1"/>
              <a:t>알람전송</a:t>
            </a:r>
            <a:r>
              <a:rPr lang="ko-KR" altLang="en-US" sz="1400" dirty="0"/>
              <a:t> 방식을 확인한다</a:t>
            </a:r>
            <a:r>
              <a:rPr lang="en-US" altLang="ko-KR" sz="1400" dirty="0"/>
              <a:t>.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400" dirty="0"/>
              <a:t>TCP/IP or </a:t>
            </a:r>
            <a:r>
              <a:rPr lang="ko-KR" altLang="en-US" sz="1400" dirty="0"/>
              <a:t>접점 </a:t>
            </a:r>
            <a:r>
              <a:rPr lang="en-US" altLang="ko-KR" sz="1400" dirty="0"/>
              <a:t>or TTL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400" dirty="0"/>
              <a:t>송출 활성화 클릭</a:t>
            </a:r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400" dirty="0"/>
              <a:t>전송할 알람 옆의 체크박스를 클릭</a:t>
            </a:r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400" dirty="0"/>
              <a:t>입력 버튼 클릭</a:t>
            </a:r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endParaRPr lang="en-US" altLang="ko-KR" sz="1400" dirty="0"/>
          </a:p>
          <a:p>
            <a:r>
              <a:rPr lang="en-US" altLang="ko-KR" sz="1400" dirty="0"/>
              <a:t>※ </a:t>
            </a:r>
            <a:r>
              <a:rPr lang="ko-KR" altLang="en-US" sz="1600" dirty="0"/>
              <a:t>정류기에 내장된 기본 접점 상태</a:t>
            </a:r>
            <a:endParaRPr lang="en-US" altLang="ko-KR" sz="1600" dirty="0"/>
          </a:p>
          <a:p>
            <a:r>
              <a:rPr lang="en-US" altLang="ko-KR" sz="1600" b="1" dirty="0">
                <a:solidFill>
                  <a:srgbClr val="000099"/>
                </a:solidFill>
              </a:rPr>
              <a:t>  </a:t>
            </a:r>
            <a:r>
              <a:rPr lang="ko-KR" altLang="en-US" sz="1600" b="1" dirty="0">
                <a:solidFill>
                  <a:srgbClr val="000099"/>
                </a:solidFill>
              </a:rPr>
              <a:t>접점</a:t>
            </a:r>
            <a:r>
              <a:rPr lang="en-US" altLang="ko-KR" sz="1600" b="1" dirty="0">
                <a:solidFill>
                  <a:srgbClr val="000099"/>
                </a:solidFill>
              </a:rPr>
              <a:t> : Normal Open / TTL : Normal Close</a:t>
            </a:r>
          </a:p>
          <a:p>
            <a:endParaRPr lang="en-US" altLang="ko-KR" sz="1600" dirty="0"/>
          </a:p>
          <a:p>
            <a:r>
              <a:rPr lang="en-US" altLang="ko-KR" sz="1600" dirty="0"/>
              <a:t>※ </a:t>
            </a:r>
            <a:r>
              <a:rPr lang="ko-KR" altLang="en-US" sz="1600" dirty="0"/>
              <a:t>핀 배열 </a:t>
            </a: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400" b="1" dirty="0">
                <a:solidFill>
                  <a:srgbClr val="000099"/>
                </a:solidFill>
              </a:rPr>
              <a:t>AC Fail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400" b="1" dirty="0">
                <a:solidFill>
                  <a:srgbClr val="000099"/>
                </a:solidFill>
              </a:rPr>
              <a:t>DC Fail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400" b="1" dirty="0">
                <a:solidFill>
                  <a:srgbClr val="000099"/>
                </a:solidFill>
              </a:rPr>
              <a:t>Module Fail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400" b="1" dirty="0">
                <a:solidFill>
                  <a:srgbClr val="000099"/>
                </a:solidFill>
              </a:rPr>
              <a:t>BATT Fail</a:t>
            </a:r>
          </a:p>
          <a:p>
            <a:endParaRPr lang="ko-KR" altLang="en-US" sz="14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83F5581-93A5-9F57-8913-9E5391EEDF4E}"/>
              </a:ext>
            </a:extLst>
          </p:cNvPr>
          <p:cNvSpPr/>
          <p:nvPr/>
        </p:nvSpPr>
        <p:spPr>
          <a:xfrm>
            <a:off x="2267680" y="1562042"/>
            <a:ext cx="2169326" cy="32351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D04A021-75CA-0E44-8A44-28560811200B}"/>
              </a:ext>
            </a:extLst>
          </p:cNvPr>
          <p:cNvSpPr/>
          <p:nvPr/>
        </p:nvSpPr>
        <p:spPr>
          <a:xfrm>
            <a:off x="2267680" y="4797189"/>
            <a:ext cx="2169326" cy="9059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7316E88-4187-A1A6-0FA1-4C3C9EE231B1}"/>
              </a:ext>
            </a:extLst>
          </p:cNvPr>
          <p:cNvSpPr/>
          <p:nvPr/>
        </p:nvSpPr>
        <p:spPr>
          <a:xfrm>
            <a:off x="2843760" y="4581160"/>
            <a:ext cx="216030" cy="216030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</a:t>
            </a:r>
            <a:endParaRPr lang="ko-KR" altLang="en-US" b="1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0BD29A7-C2FA-9036-BE84-4AC110C931F7}"/>
              </a:ext>
            </a:extLst>
          </p:cNvPr>
          <p:cNvSpPr/>
          <p:nvPr/>
        </p:nvSpPr>
        <p:spPr>
          <a:xfrm>
            <a:off x="2267680" y="1664919"/>
            <a:ext cx="216030" cy="216030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3</a:t>
            </a:r>
            <a:endParaRPr lang="ko-KR" altLang="en-US" b="1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FFAE0B7-961D-7CD8-FF41-C0BC527D50D1}"/>
              </a:ext>
            </a:extLst>
          </p:cNvPr>
          <p:cNvSpPr/>
          <p:nvPr/>
        </p:nvSpPr>
        <p:spPr>
          <a:xfrm>
            <a:off x="2483710" y="4293120"/>
            <a:ext cx="216030" cy="216030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4</a:t>
            </a:r>
            <a:endParaRPr lang="ko-KR" altLang="en-US" b="1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5217496-AA70-88AC-91A4-8841C4A3A32C}"/>
              </a:ext>
            </a:extLst>
          </p:cNvPr>
          <p:cNvSpPr/>
          <p:nvPr/>
        </p:nvSpPr>
        <p:spPr>
          <a:xfrm>
            <a:off x="179390" y="3252125"/>
            <a:ext cx="216030" cy="216030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1</a:t>
            </a:r>
            <a:endParaRPr lang="ko-KR" alt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E83D46-14E7-FEFC-E72F-6B76591E7BD2}"/>
              </a:ext>
            </a:extLst>
          </p:cNvPr>
          <p:cNvSpPr txBox="1"/>
          <p:nvPr/>
        </p:nvSpPr>
        <p:spPr>
          <a:xfrm>
            <a:off x="1360596" y="1988800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000099"/>
                </a:solidFill>
              </a:rPr>
              <a:t>TCP/IP</a:t>
            </a:r>
            <a:endParaRPr lang="ko-KR" altLang="en-US" sz="1600" b="1" dirty="0">
              <a:solidFill>
                <a:srgbClr val="00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B5109-8908-9F73-644D-B7D003DB5A02}"/>
              </a:ext>
            </a:extLst>
          </p:cNvPr>
          <p:cNvSpPr txBox="1"/>
          <p:nvPr/>
        </p:nvSpPr>
        <p:spPr>
          <a:xfrm>
            <a:off x="828527" y="5065484"/>
            <a:ext cx="12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rgbClr val="000099"/>
                </a:solidFill>
              </a:rPr>
              <a:t>접점 </a:t>
            </a:r>
            <a:r>
              <a:rPr lang="en-US" altLang="ko-KR" sz="1600" b="1" dirty="0">
                <a:solidFill>
                  <a:srgbClr val="000099"/>
                </a:solidFill>
              </a:rPr>
              <a:t>or TTL</a:t>
            </a:r>
            <a:endParaRPr lang="ko-KR" altLang="en-US" sz="1600" b="1" dirty="0">
              <a:solidFill>
                <a:srgbClr val="000099"/>
              </a:solidFill>
            </a:endParaRP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A2505AC6-62F9-F982-99E7-6D45E4EB545B}"/>
              </a:ext>
            </a:extLst>
          </p:cNvPr>
          <p:cNvCxnSpPr>
            <a:stCxn id="15" idx="1"/>
            <a:endCxn id="14" idx="6"/>
          </p:cNvCxnSpPr>
          <p:nvPr/>
        </p:nvCxnSpPr>
        <p:spPr>
          <a:xfrm rot="10800000" flipV="1">
            <a:off x="395420" y="2158076"/>
            <a:ext cx="965176" cy="1202063"/>
          </a:xfrm>
          <a:prstGeom prst="bentConnector3">
            <a:avLst>
              <a:gd name="adj1" fmla="val 72967"/>
            </a:avLst>
          </a:prstGeom>
          <a:ln w="190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589C06CD-A479-19CE-34B3-1C2A572565BF}"/>
              </a:ext>
            </a:extLst>
          </p:cNvPr>
          <p:cNvCxnSpPr>
            <a:cxnSpLocks/>
            <a:stCxn id="16" idx="1"/>
            <a:endCxn id="14" idx="6"/>
          </p:cNvCxnSpPr>
          <p:nvPr/>
        </p:nvCxnSpPr>
        <p:spPr>
          <a:xfrm rot="10800000">
            <a:off x="395421" y="3360141"/>
            <a:ext cx="433107" cy="1874621"/>
          </a:xfrm>
          <a:prstGeom prst="bentConnector3">
            <a:avLst>
              <a:gd name="adj1" fmla="val 41470"/>
            </a:avLst>
          </a:prstGeom>
          <a:ln w="190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0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2">
            <a:extLst>
              <a:ext uri="{FF2B5EF4-FFF2-40B4-BE49-F238E27FC236}">
                <a16:creationId xmlns:a16="http://schemas.microsoft.com/office/drawing/2014/main" id="{91018144-790C-4A3E-B4E1-2A6C87A397EF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10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0B69E20-1B29-B021-9205-480E2D48C45A}"/>
              </a:ext>
            </a:extLst>
          </p:cNvPr>
          <p:cNvSpPr/>
          <p:nvPr/>
        </p:nvSpPr>
        <p:spPr>
          <a:xfrm>
            <a:off x="0" y="42465"/>
            <a:ext cx="82615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참고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– </a:t>
            </a:r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경보설정</a:t>
            </a:r>
            <a:endParaRPr lang="en-US" altLang="ko-KR" sz="2100" dirty="0">
              <a:solidFill>
                <a:schemeClr val="tx1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76651-A19B-EEB5-B4CB-B8887A97885F}"/>
              </a:ext>
            </a:extLst>
          </p:cNvPr>
          <p:cNvSpPr txBox="1"/>
          <p:nvPr/>
        </p:nvSpPr>
        <p:spPr>
          <a:xfrm>
            <a:off x="97743" y="5421575"/>
            <a:ext cx="8713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/>
              <a:t>정류기에 내장된 기본 접점 상태 </a:t>
            </a:r>
            <a:r>
              <a:rPr lang="ko-KR" altLang="en-US" sz="1600" b="1" dirty="0">
                <a:solidFill>
                  <a:srgbClr val="000099"/>
                </a:solidFill>
              </a:rPr>
              <a:t>접점</a:t>
            </a:r>
            <a:r>
              <a:rPr lang="en-US" altLang="ko-KR" sz="1600" b="1" dirty="0">
                <a:solidFill>
                  <a:srgbClr val="000099"/>
                </a:solidFill>
              </a:rPr>
              <a:t> : Normal Open / TTL : Normal Close</a:t>
            </a:r>
          </a:p>
          <a:p>
            <a:pPr marL="342900" indent="-342900">
              <a:buAutoNum type="arabicPeriod"/>
            </a:pPr>
            <a:r>
              <a:rPr lang="ko-KR" altLang="en-US" sz="1600" dirty="0"/>
              <a:t>핀 배열 </a:t>
            </a: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400" b="1" dirty="0">
                <a:solidFill>
                  <a:srgbClr val="000099"/>
                </a:solidFill>
              </a:rPr>
              <a:t>AC Fail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400" b="1" dirty="0">
                <a:solidFill>
                  <a:srgbClr val="000099"/>
                </a:solidFill>
              </a:rPr>
              <a:t>DC Fail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400" b="1" dirty="0">
                <a:solidFill>
                  <a:srgbClr val="000099"/>
                </a:solidFill>
              </a:rPr>
              <a:t>Module Fail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400" b="1" dirty="0">
                <a:solidFill>
                  <a:srgbClr val="000099"/>
                </a:solidFill>
              </a:rPr>
              <a:t>BATT Fail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1CAB076-BB94-8615-3207-038BEA864883}"/>
              </a:ext>
            </a:extLst>
          </p:cNvPr>
          <p:cNvCxnSpPr>
            <a:cxnSpLocks/>
          </p:cNvCxnSpPr>
          <p:nvPr/>
        </p:nvCxnSpPr>
        <p:spPr>
          <a:xfrm>
            <a:off x="97743" y="5386016"/>
            <a:ext cx="89388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E99D1831-B6CB-B8F8-A37E-F448CE9E3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10" y="796211"/>
            <a:ext cx="5444453" cy="20987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DAC0A49-B521-31EA-2BE4-86ED802BC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10" y="3031045"/>
            <a:ext cx="5444454" cy="21166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E58F41-ACD0-3FB5-4617-30CEF3ADD533}"/>
              </a:ext>
            </a:extLst>
          </p:cNvPr>
          <p:cNvSpPr txBox="1"/>
          <p:nvPr/>
        </p:nvSpPr>
        <p:spPr>
          <a:xfrm>
            <a:off x="899490" y="170076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000099"/>
                </a:solidFill>
              </a:rPr>
              <a:t>접점 기본값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FCC41F-42EB-09F0-9703-9AE8F7A60D4F}"/>
              </a:ext>
            </a:extLst>
          </p:cNvPr>
          <p:cNvSpPr txBox="1"/>
          <p:nvPr/>
        </p:nvSpPr>
        <p:spPr>
          <a:xfrm>
            <a:off x="899490" y="3838213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0099"/>
                </a:solidFill>
              </a:rPr>
              <a:t>TTL</a:t>
            </a:r>
            <a:r>
              <a:rPr lang="ko-KR" altLang="en-US" b="1" dirty="0">
                <a:solidFill>
                  <a:srgbClr val="000099"/>
                </a:solidFill>
              </a:rPr>
              <a:t> 기본값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447023FD-5102-7758-C348-057C719D5594}"/>
              </a:ext>
            </a:extLst>
          </p:cNvPr>
          <p:cNvSpPr/>
          <p:nvPr/>
        </p:nvSpPr>
        <p:spPr>
          <a:xfrm flipH="1" flipV="1">
            <a:off x="7236369" y="1471980"/>
            <a:ext cx="432061" cy="116490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E05DEA8-7AE9-BC55-E0A6-799E9901CD41}"/>
              </a:ext>
            </a:extLst>
          </p:cNvPr>
          <p:cNvSpPr/>
          <p:nvPr/>
        </p:nvSpPr>
        <p:spPr>
          <a:xfrm flipH="1" flipV="1">
            <a:off x="6804308" y="3704293"/>
            <a:ext cx="432061" cy="116490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5951B85B-5C30-BE15-F974-CCC91008F1F6}"/>
              </a:ext>
            </a:extLst>
          </p:cNvPr>
          <p:cNvSpPr/>
          <p:nvPr/>
        </p:nvSpPr>
        <p:spPr>
          <a:xfrm flipH="1" flipV="1">
            <a:off x="3275820" y="1457764"/>
            <a:ext cx="3422887" cy="1139663"/>
          </a:xfrm>
          <a:custGeom>
            <a:avLst/>
            <a:gdLst>
              <a:gd name="connsiteX0" fmla="*/ 3387453 w 3422887"/>
              <a:gd name="connsiteY0" fmla="*/ 1139663 h 1139663"/>
              <a:gd name="connsiteX1" fmla="*/ 2805411 w 3422887"/>
              <a:gd name="connsiteY1" fmla="*/ 1139663 h 1139663"/>
              <a:gd name="connsiteX2" fmla="*/ 2769977 w 3422887"/>
              <a:gd name="connsiteY2" fmla="*/ 1104229 h 1139663"/>
              <a:gd name="connsiteX3" fmla="*/ 2769977 w 3422887"/>
              <a:gd name="connsiteY3" fmla="*/ 962495 h 1139663"/>
              <a:gd name="connsiteX4" fmla="*/ 2773510 w 3422887"/>
              <a:gd name="connsiteY4" fmla="*/ 953965 h 1139663"/>
              <a:gd name="connsiteX5" fmla="*/ 2282672 w 3422887"/>
              <a:gd name="connsiteY5" fmla="*/ 953965 h 1139663"/>
              <a:gd name="connsiteX6" fmla="*/ 2247238 w 3422887"/>
              <a:gd name="connsiteY6" fmla="*/ 918531 h 1139663"/>
              <a:gd name="connsiteX7" fmla="*/ 2247238 w 3422887"/>
              <a:gd name="connsiteY7" fmla="*/ 776797 h 1139663"/>
              <a:gd name="connsiteX8" fmla="*/ 2253296 w 3422887"/>
              <a:gd name="connsiteY8" fmla="*/ 762171 h 1139663"/>
              <a:gd name="connsiteX9" fmla="*/ 1729760 w 3422887"/>
              <a:gd name="connsiteY9" fmla="*/ 762171 h 1139663"/>
              <a:gd name="connsiteX10" fmla="*/ 1694326 w 3422887"/>
              <a:gd name="connsiteY10" fmla="*/ 726737 h 1139663"/>
              <a:gd name="connsiteX11" fmla="*/ 1694326 w 3422887"/>
              <a:gd name="connsiteY11" fmla="*/ 587803 h 1139663"/>
              <a:gd name="connsiteX12" fmla="*/ 1143572 w 3422887"/>
              <a:gd name="connsiteY12" fmla="*/ 587803 h 1139663"/>
              <a:gd name="connsiteX13" fmla="*/ 1108138 w 3422887"/>
              <a:gd name="connsiteY13" fmla="*/ 552369 h 1139663"/>
              <a:gd name="connsiteX14" fmla="*/ 1108138 w 3422887"/>
              <a:gd name="connsiteY14" fmla="*/ 413435 h 1139663"/>
              <a:gd name="connsiteX15" fmla="*/ 573096 w 3422887"/>
              <a:gd name="connsiteY15" fmla="*/ 413435 h 1139663"/>
              <a:gd name="connsiteX16" fmla="*/ 537662 w 3422887"/>
              <a:gd name="connsiteY16" fmla="*/ 378001 h 1139663"/>
              <a:gd name="connsiteX17" fmla="*/ 537662 w 3422887"/>
              <a:gd name="connsiteY17" fmla="*/ 236267 h 1139663"/>
              <a:gd name="connsiteX18" fmla="*/ 547464 w 3422887"/>
              <a:gd name="connsiteY18" fmla="*/ 212602 h 1139663"/>
              <a:gd name="connsiteX19" fmla="*/ 35434 w 3422887"/>
              <a:gd name="connsiteY19" fmla="*/ 212602 h 1139663"/>
              <a:gd name="connsiteX20" fmla="*/ 0 w 3422887"/>
              <a:gd name="connsiteY20" fmla="*/ 177168 h 1139663"/>
              <a:gd name="connsiteX21" fmla="*/ 0 w 3422887"/>
              <a:gd name="connsiteY21" fmla="*/ 35434 h 1139663"/>
              <a:gd name="connsiteX22" fmla="*/ 35434 w 3422887"/>
              <a:gd name="connsiteY22" fmla="*/ 0 h 1139663"/>
              <a:gd name="connsiteX23" fmla="*/ 617476 w 3422887"/>
              <a:gd name="connsiteY23" fmla="*/ 0 h 1139663"/>
              <a:gd name="connsiteX24" fmla="*/ 652910 w 3422887"/>
              <a:gd name="connsiteY24" fmla="*/ 35434 h 1139663"/>
              <a:gd name="connsiteX25" fmla="*/ 652910 w 3422887"/>
              <a:gd name="connsiteY25" fmla="*/ 177168 h 1139663"/>
              <a:gd name="connsiteX26" fmla="*/ 643108 w 3422887"/>
              <a:gd name="connsiteY26" fmla="*/ 200833 h 1139663"/>
              <a:gd name="connsiteX27" fmla="*/ 1155138 w 3422887"/>
              <a:gd name="connsiteY27" fmla="*/ 200833 h 1139663"/>
              <a:gd name="connsiteX28" fmla="*/ 1190572 w 3422887"/>
              <a:gd name="connsiteY28" fmla="*/ 236267 h 1139663"/>
              <a:gd name="connsiteX29" fmla="*/ 1190572 w 3422887"/>
              <a:gd name="connsiteY29" fmla="*/ 375201 h 1139663"/>
              <a:gd name="connsiteX30" fmla="*/ 1725614 w 3422887"/>
              <a:gd name="connsiteY30" fmla="*/ 375201 h 1139663"/>
              <a:gd name="connsiteX31" fmla="*/ 1761048 w 3422887"/>
              <a:gd name="connsiteY31" fmla="*/ 410635 h 1139663"/>
              <a:gd name="connsiteX32" fmla="*/ 1761048 w 3422887"/>
              <a:gd name="connsiteY32" fmla="*/ 549569 h 1139663"/>
              <a:gd name="connsiteX33" fmla="*/ 2311802 w 3422887"/>
              <a:gd name="connsiteY33" fmla="*/ 549569 h 1139663"/>
              <a:gd name="connsiteX34" fmla="*/ 2347236 w 3422887"/>
              <a:gd name="connsiteY34" fmla="*/ 585003 h 1139663"/>
              <a:gd name="connsiteX35" fmla="*/ 2347236 w 3422887"/>
              <a:gd name="connsiteY35" fmla="*/ 726737 h 1139663"/>
              <a:gd name="connsiteX36" fmla="*/ 2341178 w 3422887"/>
              <a:gd name="connsiteY36" fmla="*/ 741363 h 1139663"/>
              <a:gd name="connsiteX37" fmla="*/ 2864714 w 3422887"/>
              <a:gd name="connsiteY37" fmla="*/ 741363 h 1139663"/>
              <a:gd name="connsiteX38" fmla="*/ 2900148 w 3422887"/>
              <a:gd name="connsiteY38" fmla="*/ 776797 h 1139663"/>
              <a:gd name="connsiteX39" fmla="*/ 2900148 w 3422887"/>
              <a:gd name="connsiteY39" fmla="*/ 918531 h 1139663"/>
              <a:gd name="connsiteX40" fmla="*/ 2896615 w 3422887"/>
              <a:gd name="connsiteY40" fmla="*/ 927061 h 1139663"/>
              <a:gd name="connsiteX41" fmla="*/ 3387453 w 3422887"/>
              <a:gd name="connsiteY41" fmla="*/ 927061 h 1139663"/>
              <a:gd name="connsiteX42" fmla="*/ 3422887 w 3422887"/>
              <a:gd name="connsiteY42" fmla="*/ 962495 h 1139663"/>
              <a:gd name="connsiteX43" fmla="*/ 3422887 w 3422887"/>
              <a:gd name="connsiteY43" fmla="*/ 1104229 h 1139663"/>
              <a:gd name="connsiteX44" fmla="*/ 3387453 w 3422887"/>
              <a:gd name="connsiteY44" fmla="*/ 1139663 h 113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22887" h="1139663">
                <a:moveTo>
                  <a:pt x="3387453" y="1139663"/>
                </a:moveTo>
                <a:lnTo>
                  <a:pt x="2805411" y="1139663"/>
                </a:lnTo>
                <a:cubicBezTo>
                  <a:pt x="2785841" y="1139663"/>
                  <a:pt x="2769977" y="1123799"/>
                  <a:pt x="2769977" y="1104229"/>
                </a:cubicBezTo>
                <a:lnTo>
                  <a:pt x="2769977" y="962495"/>
                </a:lnTo>
                <a:lnTo>
                  <a:pt x="2773510" y="953965"/>
                </a:lnTo>
                <a:lnTo>
                  <a:pt x="2282672" y="953965"/>
                </a:lnTo>
                <a:cubicBezTo>
                  <a:pt x="2263102" y="953965"/>
                  <a:pt x="2247238" y="938101"/>
                  <a:pt x="2247238" y="918531"/>
                </a:cubicBezTo>
                <a:lnTo>
                  <a:pt x="2247238" y="776797"/>
                </a:lnTo>
                <a:lnTo>
                  <a:pt x="2253296" y="762171"/>
                </a:lnTo>
                <a:lnTo>
                  <a:pt x="1729760" y="762171"/>
                </a:lnTo>
                <a:cubicBezTo>
                  <a:pt x="1710190" y="762171"/>
                  <a:pt x="1694326" y="746307"/>
                  <a:pt x="1694326" y="726737"/>
                </a:cubicBezTo>
                <a:lnTo>
                  <a:pt x="1694326" y="587803"/>
                </a:lnTo>
                <a:lnTo>
                  <a:pt x="1143572" y="587803"/>
                </a:lnTo>
                <a:cubicBezTo>
                  <a:pt x="1124002" y="587803"/>
                  <a:pt x="1108138" y="571939"/>
                  <a:pt x="1108138" y="552369"/>
                </a:cubicBezTo>
                <a:lnTo>
                  <a:pt x="1108138" y="413435"/>
                </a:lnTo>
                <a:lnTo>
                  <a:pt x="573096" y="413435"/>
                </a:lnTo>
                <a:cubicBezTo>
                  <a:pt x="553526" y="413435"/>
                  <a:pt x="537662" y="397571"/>
                  <a:pt x="537662" y="378001"/>
                </a:cubicBezTo>
                <a:lnTo>
                  <a:pt x="537662" y="236267"/>
                </a:lnTo>
                <a:lnTo>
                  <a:pt x="547464" y="212602"/>
                </a:lnTo>
                <a:lnTo>
                  <a:pt x="35434" y="212602"/>
                </a:lnTo>
                <a:cubicBezTo>
                  <a:pt x="15864" y="212602"/>
                  <a:pt x="0" y="196738"/>
                  <a:pt x="0" y="177168"/>
                </a:cubicBezTo>
                <a:lnTo>
                  <a:pt x="0" y="35434"/>
                </a:lnTo>
                <a:cubicBezTo>
                  <a:pt x="0" y="15864"/>
                  <a:pt x="15864" y="0"/>
                  <a:pt x="35434" y="0"/>
                </a:cubicBezTo>
                <a:lnTo>
                  <a:pt x="617476" y="0"/>
                </a:lnTo>
                <a:cubicBezTo>
                  <a:pt x="637046" y="0"/>
                  <a:pt x="652910" y="15864"/>
                  <a:pt x="652910" y="35434"/>
                </a:cubicBezTo>
                <a:lnTo>
                  <a:pt x="652910" y="177168"/>
                </a:lnTo>
                <a:lnTo>
                  <a:pt x="643108" y="200833"/>
                </a:lnTo>
                <a:lnTo>
                  <a:pt x="1155138" y="200833"/>
                </a:lnTo>
                <a:cubicBezTo>
                  <a:pt x="1174708" y="200833"/>
                  <a:pt x="1190572" y="216697"/>
                  <a:pt x="1190572" y="236267"/>
                </a:cubicBezTo>
                <a:lnTo>
                  <a:pt x="1190572" y="375201"/>
                </a:lnTo>
                <a:lnTo>
                  <a:pt x="1725614" y="375201"/>
                </a:lnTo>
                <a:cubicBezTo>
                  <a:pt x="1745184" y="375201"/>
                  <a:pt x="1761048" y="391065"/>
                  <a:pt x="1761048" y="410635"/>
                </a:cubicBezTo>
                <a:lnTo>
                  <a:pt x="1761048" y="549569"/>
                </a:lnTo>
                <a:lnTo>
                  <a:pt x="2311802" y="549569"/>
                </a:lnTo>
                <a:cubicBezTo>
                  <a:pt x="2331372" y="549569"/>
                  <a:pt x="2347236" y="565433"/>
                  <a:pt x="2347236" y="585003"/>
                </a:cubicBezTo>
                <a:lnTo>
                  <a:pt x="2347236" y="726737"/>
                </a:lnTo>
                <a:lnTo>
                  <a:pt x="2341178" y="741363"/>
                </a:lnTo>
                <a:lnTo>
                  <a:pt x="2864714" y="741363"/>
                </a:lnTo>
                <a:cubicBezTo>
                  <a:pt x="2884284" y="741363"/>
                  <a:pt x="2900148" y="757227"/>
                  <a:pt x="2900148" y="776797"/>
                </a:cubicBezTo>
                <a:lnTo>
                  <a:pt x="2900148" y="918531"/>
                </a:lnTo>
                <a:lnTo>
                  <a:pt x="2896615" y="927061"/>
                </a:lnTo>
                <a:lnTo>
                  <a:pt x="3387453" y="927061"/>
                </a:lnTo>
                <a:cubicBezTo>
                  <a:pt x="3407023" y="927061"/>
                  <a:pt x="3422887" y="942925"/>
                  <a:pt x="3422887" y="962495"/>
                </a:cubicBezTo>
                <a:lnTo>
                  <a:pt x="3422887" y="1104229"/>
                </a:lnTo>
                <a:cubicBezTo>
                  <a:pt x="3422887" y="1123799"/>
                  <a:pt x="3407023" y="1139663"/>
                  <a:pt x="3387453" y="113966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027293A4-9731-3AD8-E42B-F0E5BD5134E2}"/>
              </a:ext>
            </a:extLst>
          </p:cNvPr>
          <p:cNvSpPr/>
          <p:nvPr/>
        </p:nvSpPr>
        <p:spPr>
          <a:xfrm flipH="1" flipV="1">
            <a:off x="3275820" y="3694302"/>
            <a:ext cx="3422887" cy="1139663"/>
          </a:xfrm>
          <a:custGeom>
            <a:avLst/>
            <a:gdLst>
              <a:gd name="connsiteX0" fmla="*/ 3387453 w 3422887"/>
              <a:gd name="connsiteY0" fmla="*/ 1139663 h 1139663"/>
              <a:gd name="connsiteX1" fmla="*/ 2805411 w 3422887"/>
              <a:gd name="connsiteY1" fmla="*/ 1139663 h 1139663"/>
              <a:gd name="connsiteX2" fmla="*/ 2769977 w 3422887"/>
              <a:gd name="connsiteY2" fmla="*/ 1104229 h 1139663"/>
              <a:gd name="connsiteX3" fmla="*/ 2769977 w 3422887"/>
              <a:gd name="connsiteY3" fmla="*/ 962495 h 1139663"/>
              <a:gd name="connsiteX4" fmla="*/ 2773510 w 3422887"/>
              <a:gd name="connsiteY4" fmla="*/ 953965 h 1139663"/>
              <a:gd name="connsiteX5" fmla="*/ 2282672 w 3422887"/>
              <a:gd name="connsiteY5" fmla="*/ 953965 h 1139663"/>
              <a:gd name="connsiteX6" fmla="*/ 2247238 w 3422887"/>
              <a:gd name="connsiteY6" fmla="*/ 918531 h 1139663"/>
              <a:gd name="connsiteX7" fmla="*/ 2247238 w 3422887"/>
              <a:gd name="connsiteY7" fmla="*/ 776797 h 1139663"/>
              <a:gd name="connsiteX8" fmla="*/ 2253296 w 3422887"/>
              <a:gd name="connsiteY8" fmla="*/ 762171 h 1139663"/>
              <a:gd name="connsiteX9" fmla="*/ 1729760 w 3422887"/>
              <a:gd name="connsiteY9" fmla="*/ 762171 h 1139663"/>
              <a:gd name="connsiteX10" fmla="*/ 1694326 w 3422887"/>
              <a:gd name="connsiteY10" fmla="*/ 726737 h 1139663"/>
              <a:gd name="connsiteX11" fmla="*/ 1694326 w 3422887"/>
              <a:gd name="connsiteY11" fmla="*/ 587803 h 1139663"/>
              <a:gd name="connsiteX12" fmla="*/ 1143572 w 3422887"/>
              <a:gd name="connsiteY12" fmla="*/ 587803 h 1139663"/>
              <a:gd name="connsiteX13" fmla="*/ 1108138 w 3422887"/>
              <a:gd name="connsiteY13" fmla="*/ 552369 h 1139663"/>
              <a:gd name="connsiteX14" fmla="*/ 1108138 w 3422887"/>
              <a:gd name="connsiteY14" fmla="*/ 413435 h 1139663"/>
              <a:gd name="connsiteX15" fmla="*/ 573096 w 3422887"/>
              <a:gd name="connsiteY15" fmla="*/ 413435 h 1139663"/>
              <a:gd name="connsiteX16" fmla="*/ 537662 w 3422887"/>
              <a:gd name="connsiteY16" fmla="*/ 378001 h 1139663"/>
              <a:gd name="connsiteX17" fmla="*/ 537662 w 3422887"/>
              <a:gd name="connsiteY17" fmla="*/ 236267 h 1139663"/>
              <a:gd name="connsiteX18" fmla="*/ 547464 w 3422887"/>
              <a:gd name="connsiteY18" fmla="*/ 212602 h 1139663"/>
              <a:gd name="connsiteX19" fmla="*/ 35434 w 3422887"/>
              <a:gd name="connsiteY19" fmla="*/ 212602 h 1139663"/>
              <a:gd name="connsiteX20" fmla="*/ 0 w 3422887"/>
              <a:gd name="connsiteY20" fmla="*/ 177168 h 1139663"/>
              <a:gd name="connsiteX21" fmla="*/ 0 w 3422887"/>
              <a:gd name="connsiteY21" fmla="*/ 35434 h 1139663"/>
              <a:gd name="connsiteX22" fmla="*/ 35434 w 3422887"/>
              <a:gd name="connsiteY22" fmla="*/ 0 h 1139663"/>
              <a:gd name="connsiteX23" fmla="*/ 617476 w 3422887"/>
              <a:gd name="connsiteY23" fmla="*/ 0 h 1139663"/>
              <a:gd name="connsiteX24" fmla="*/ 652910 w 3422887"/>
              <a:gd name="connsiteY24" fmla="*/ 35434 h 1139663"/>
              <a:gd name="connsiteX25" fmla="*/ 652910 w 3422887"/>
              <a:gd name="connsiteY25" fmla="*/ 177168 h 1139663"/>
              <a:gd name="connsiteX26" fmla="*/ 643108 w 3422887"/>
              <a:gd name="connsiteY26" fmla="*/ 200833 h 1139663"/>
              <a:gd name="connsiteX27" fmla="*/ 1155138 w 3422887"/>
              <a:gd name="connsiteY27" fmla="*/ 200833 h 1139663"/>
              <a:gd name="connsiteX28" fmla="*/ 1190572 w 3422887"/>
              <a:gd name="connsiteY28" fmla="*/ 236267 h 1139663"/>
              <a:gd name="connsiteX29" fmla="*/ 1190572 w 3422887"/>
              <a:gd name="connsiteY29" fmla="*/ 375201 h 1139663"/>
              <a:gd name="connsiteX30" fmla="*/ 1725614 w 3422887"/>
              <a:gd name="connsiteY30" fmla="*/ 375201 h 1139663"/>
              <a:gd name="connsiteX31" fmla="*/ 1761048 w 3422887"/>
              <a:gd name="connsiteY31" fmla="*/ 410635 h 1139663"/>
              <a:gd name="connsiteX32" fmla="*/ 1761048 w 3422887"/>
              <a:gd name="connsiteY32" fmla="*/ 549569 h 1139663"/>
              <a:gd name="connsiteX33" fmla="*/ 2311802 w 3422887"/>
              <a:gd name="connsiteY33" fmla="*/ 549569 h 1139663"/>
              <a:gd name="connsiteX34" fmla="*/ 2347236 w 3422887"/>
              <a:gd name="connsiteY34" fmla="*/ 585003 h 1139663"/>
              <a:gd name="connsiteX35" fmla="*/ 2347236 w 3422887"/>
              <a:gd name="connsiteY35" fmla="*/ 726737 h 1139663"/>
              <a:gd name="connsiteX36" fmla="*/ 2341178 w 3422887"/>
              <a:gd name="connsiteY36" fmla="*/ 741363 h 1139663"/>
              <a:gd name="connsiteX37" fmla="*/ 2864714 w 3422887"/>
              <a:gd name="connsiteY37" fmla="*/ 741363 h 1139663"/>
              <a:gd name="connsiteX38" fmla="*/ 2900148 w 3422887"/>
              <a:gd name="connsiteY38" fmla="*/ 776797 h 1139663"/>
              <a:gd name="connsiteX39" fmla="*/ 2900148 w 3422887"/>
              <a:gd name="connsiteY39" fmla="*/ 918531 h 1139663"/>
              <a:gd name="connsiteX40" fmla="*/ 2896615 w 3422887"/>
              <a:gd name="connsiteY40" fmla="*/ 927061 h 1139663"/>
              <a:gd name="connsiteX41" fmla="*/ 3387453 w 3422887"/>
              <a:gd name="connsiteY41" fmla="*/ 927061 h 1139663"/>
              <a:gd name="connsiteX42" fmla="*/ 3422887 w 3422887"/>
              <a:gd name="connsiteY42" fmla="*/ 962495 h 1139663"/>
              <a:gd name="connsiteX43" fmla="*/ 3422887 w 3422887"/>
              <a:gd name="connsiteY43" fmla="*/ 1104229 h 1139663"/>
              <a:gd name="connsiteX44" fmla="*/ 3387453 w 3422887"/>
              <a:gd name="connsiteY44" fmla="*/ 1139663 h 113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22887" h="1139663">
                <a:moveTo>
                  <a:pt x="3387453" y="1139663"/>
                </a:moveTo>
                <a:lnTo>
                  <a:pt x="2805411" y="1139663"/>
                </a:lnTo>
                <a:cubicBezTo>
                  <a:pt x="2785841" y="1139663"/>
                  <a:pt x="2769977" y="1123799"/>
                  <a:pt x="2769977" y="1104229"/>
                </a:cubicBezTo>
                <a:lnTo>
                  <a:pt x="2769977" y="962495"/>
                </a:lnTo>
                <a:lnTo>
                  <a:pt x="2773510" y="953965"/>
                </a:lnTo>
                <a:lnTo>
                  <a:pt x="2282672" y="953965"/>
                </a:lnTo>
                <a:cubicBezTo>
                  <a:pt x="2263102" y="953965"/>
                  <a:pt x="2247238" y="938101"/>
                  <a:pt x="2247238" y="918531"/>
                </a:cubicBezTo>
                <a:lnTo>
                  <a:pt x="2247238" y="776797"/>
                </a:lnTo>
                <a:lnTo>
                  <a:pt x="2253296" y="762171"/>
                </a:lnTo>
                <a:lnTo>
                  <a:pt x="1729760" y="762171"/>
                </a:lnTo>
                <a:cubicBezTo>
                  <a:pt x="1710190" y="762171"/>
                  <a:pt x="1694326" y="746307"/>
                  <a:pt x="1694326" y="726737"/>
                </a:cubicBezTo>
                <a:lnTo>
                  <a:pt x="1694326" y="587803"/>
                </a:lnTo>
                <a:lnTo>
                  <a:pt x="1143572" y="587803"/>
                </a:lnTo>
                <a:cubicBezTo>
                  <a:pt x="1124002" y="587803"/>
                  <a:pt x="1108138" y="571939"/>
                  <a:pt x="1108138" y="552369"/>
                </a:cubicBezTo>
                <a:lnTo>
                  <a:pt x="1108138" y="413435"/>
                </a:lnTo>
                <a:lnTo>
                  <a:pt x="573096" y="413435"/>
                </a:lnTo>
                <a:cubicBezTo>
                  <a:pt x="553526" y="413435"/>
                  <a:pt x="537662" y="397571"/>
                  <a:pt x="537662" y="378001"/>
                </a:cubicBezTo>
                <a:lnTo>
                  <a:pt x="537662" y="236267"/>
                </a:lnTo>
                <a:lnTo>
                  <a:pt x="547464" y="212602"/>
                </a:lnTo>
                <a:lnTo>
                  <a:pt x="35434" y="212602"/>
                </a:lnTo>
                <a:cubicBezTo>
                  <a:pt x="15864" y="212602"/>
                  <a:pt x="0" y="196738"/>
                  <a:pt x="0" y="177168"/>
                </a:cubicBezTo>
                <a:lnTo>
                  <a:pt x="0" y="35434"/>
                </a:lnTo>
                <a:cubicBezTo>
                  <a:pt x="0" y="15864"/>
                  <a:pt x="15864" y="0"/>
                  <a:pt x="35434" y="0"/>
                </a:cubicBezTo>
                <a:lnTo>
                  <a:pt x="617476" y="0"/>
                </a:lnTo>
                <a:cubicBezTo>
                  <a:pt x="637046" y="0"/>
                  <a:pt x="652910" y="15864"/>
                  <a:pt x="652910" y="35434"/>
                </a:cubicBezTo>
                <a:lnTo>
                  <a:pt x="652910" y="177168"/>
                </a:lnTo>
                <a:lnTo>
                  <a:pt x="643108" y="200833"/>
                </a:lnTo>
                <a:lnTo>
                  <a:pt x="1155138" y="200833"/>
                </a:lnTo>
                <a:cubicBezTo>
                  <a:pt x="1174708" y="200833"/>
                  <a:pt x="1190572" y="216697"/>
                  <a:pt x="1190572" y="236267"/>
                </a:cubicBezTo>
                <a:lnTo>
                  <a:pt x="1190572" y="375201"/>
                </a:lnTo>
                <a:lnTo>
                  <a:pt x="1725614" y="375201"/>
                </a:lnTo>
                <a:cubicBezTo>
                  <a:pt x="1745184" y="375201"/>
                  <a:pt x="1761048" y="391065"/>
                  <a:pt x="1761048" y="410635"/>
                </a:cubicBezTo>
                <a:lnTo>
                  <a:pt x="1761048" y="549569"/>
                </a:lnTo>
                <a:lnTo>
                  <a:pt x="2311802" y="549569"/>
                </a:lnTo>
                <a:cubicBezTo>
                  <a:pt x="2331372" y="549569"/>
                  <a:pt x="2347236" y="565433"/>
                  <a:pt x="2347236" y="585003"/>
                </a:cubicBezTo>
                <a:lnTo>
                  <a:pt x="2347236" y="726737"/>
                </a:lnTo>
                <a:lnTo>
                  <a:pt x="2341178" y="741363"/>
                </a:lnTo>
                <a:lnTo>
                  <a:pt x="2864714" y="741363"/>
                </a:lnTo>
                <a:cubicBezTo>
                  <a:pt x="2884284" y="741363"/>
                  <a:pt x="2900148" y="757227"/>
                  <a:pt x="2900148" y="776797"/>
                </a:cubicBezTo>
                <a:lnTo>
                  <a:pt x="2900148" y="918531"/>
                </a:lnTo>
                <a:lnTo>
                  <a:pt x="2896615" y="927061"/>
                </a:lnTo>
                <a:lnTo>
                  <a:pt x="3387453" y="927061"/>
                </a:lnTo>
                <a:cubicBezTo>
                  <a:pt x="3407023" y="927061"/>
                  <a:pt x="3422887" y="942925"/>
                  <a:pt x="3422887" y="962495"/>
                </a:cubicBezTo>
                <a:lnTo>
                  <a:pt x="3422887" y="1104229"/>
                </a:lnTo>
                <a:cubicBezTo>
                  <a:pt x="3422887" y="1123799"/>
                  <a:pt x="3407023" y="1139663"/>
                  <a:pt x="3387453" y="113966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93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2">
            <a:extLst>
              <a:ext uri="{FF2B5EF4-FFF2-40B4-BE49-F238E27FC236}">
                <a16:creationId xmlns:a16="http://schemas.microsoft.com/office/drawing/2014/main" id="{91018144-790C-4A3E-B4E1-2A6C87A397EF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7096F64-56FD-7744-E81E-BB4B2CF35F2A}"/>
              </a:ext>
            </a:extLst>
          </p:cNvPr>
          <p:cNvSpPr/>
          <p:nvPr/>
        </p:nvSpPr>
        <p:spPr>
          <a:xfrm>
            <a:off x="-2240" y="53694"/>
            <a:ext cx="82615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1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시험 구성</a:t>
            </a:r>
            <a:endParaRPr lang="en-US" altLang="ko-KR" sz="2100" dirty="0">
              <a:solidFill>
                <a:schemeClr val="tx1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392E4-D847-E8AD-0D2E-38F32046C602}"/>
              </a:ext>
            </a:extLst>
          </p:cNvPr>
          <p:cNvSpPr txBox="1"/>
          <p:nvPr/>
        </p:nvSpPr>
        <p:spPr>
          <a:xfrm>
            <a:off x="539440" y="836640"/>
            <a:ext cx="7937045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준비물</a:t>
            </a:r>
            <a:endParaRPr lang="en-US" altLang="ko-KR" dirty="0"/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600" dirty="0"/>
              <a:t>Android </a:t>
            </a:r>
            <a:r>
              <a:rPr lang="ko-KR" altLang="en-US" sz="1600" dirty="0"/>
              <a:t>스마트폰</a:t>
            </a: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600" dirty="0"/>
              <a:t>C type to Micro 5pin Cable (USB to Micro 5pin Cable + USB to C Gender)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600" dirty="0"/>
              <a:t>GUI APP (estech1.app)</a:t>
            </a:r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800100" lvl="1" indent="-342900">
              <a:buFont typeface="+mj-lt"/>
              <a:buAutoNum type="arabicParenR"/>
            </a:pPr>
            <a:endParaRPr lang="en-US" altLang="ko-KR" sz="16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/>
              <a:t>스마트폰에 </a:t>
            </a:r>
            <a:r>
              <a:rPr lang="en-US" altLang="ko-KR" sz="1600" dirty="0"/>
              <a:t>C Type, </a:t>
            </a:r>
            <a:r>
              <a:rPr lang="ko-KR" altLang="en-US" sz="1600" dirty="0"/>
              <a:t>정류기에 </a:t>
            </a:r>
            <a:r>
              <a:rPr lang="en-US" altLang="ko-KR" sz="1600" dirty="0"/>
              <a:t>Micro 5pin </a:t>
            </a:r>
            <a:r>
              <a:rPr lang="ko-KR" altLang="en-US" sz="1600" dirty="0"/>
              <a:t>케이블을 체결한다</a:t>
            </a:r>
            <a:endParaRPr lang="en-US" altLang="ko-KR" sz="16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/>
              <a:t>스마트폰에 설치된 </a:t>
            </a:r>
            <a:r>
              <a:rPr lang="en-US" altLang="ko-KR" sz="1600" dirty="0"/>
              <a:t>GUI APP</a:t>
            </a:r>
            <a:r>
              <a:rPr lang="ko-KR" altLang="en-US" sz="1600" dirty="0"/>
              <a:t>을 실행한다</a:t>
            </a:r>
            <a:endParaRPr lang="en-US" altLang="ko-KR" sz="1600" dirty="0"/>
          </a:p>
          <a:p>
            <a:pPr marL="342900" indent="-342900">
              <a:buFont typeface="+mj-lt"/>
              <a:buAutoNum type="arabicPeriod"/>
            </a:pPr>
            <a:endParaRPr lang="ko-KR" altLang="en-US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9223489-9883-FB0B-D6E4-6958FFBD9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0" b="61550"/>
          <a:stretch/>
        </p:blipFill>
        <p:spPr>
          <a:xfrm>
            <a:off x="5477846" y="2132392"/>
            <a:ext cx="2805545" cy="2376329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EAFBE80-2F40-9AAB-1CC0-DC08D11C7723}"/>
              </a:ext>
            </a:extLst>
          </p:cNvPr>
          <p:cNvSpPr/>
          <p:nvPr/>
        </p:nvSpPr>
        <p:spPr>
          <a:xfrm>
            <a:off x="5549856" y="2421078"/>
            <a:ext cx="720100" cy="720100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9575976-F85B-A6FF-9A0E-483B49565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56" y="2132392"/>
            <a:ext cx="835066" cy="158421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3CF5820-F5D0-2CA6-38AF-9BDEB13E5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361" y="2132820"/>
            <a:ext cx="3103454" cy="136819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E3676A4-6C74-527C-7219-9145A46A9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43" b="95664" l="8972" r="92150">
                        <a14:foregroundMark x1="8972" y1="58808" x2="12523" y2="54201"/>
                        <a14:foregroundMark x1="53084" y1="90786" x2="59626" y2="83469"/>
                        <a14:foregroundMark x1="89533" y1="43360" x2="92150" y2="30623"/>
                        <a14:foregroundMark x1="56026" y1="93117" x2="56636" y2="88347"/>
                        <a14:backgroundMark x1="58131" y1="96206" x2="56636" y2="97561"/>
                        <a14:backgroundMark x1="12150" y1="62060" x2="12150" y2="62060"/>
                        <a14:backgroundMark x1="13645" y1="61247" x2="13645" y2="61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78227">
            <a:off x="205203" y="3134862"/>
            <a:ext cx="3472320" cy="2394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2">
            <a:extLst>
              <a:ext uri="{FF2B5EF4-FFF2-40B4-BE49-F238E27FC236}">
                <a16:creationId xmlns:a16="http://schemas.microsoft.com/office/drawing/2014/main" id="{91018144-790C-4A3E-B4E1-2A6C87A397EF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2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97A47C7-993E-633D-F957-7EAA96967CA7}"/>
              </a:ext>
            </a:extLst>
          </p:cNvPr>
          <p:cNvSpPr/>
          <p:nvPr/>
        </p:nvSpPr>
        <p:spPr>
          <a:xfrm>
            <a:off x="0" y="42465"/>
            <a:ext cx="82615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화면구성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- Login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E046C-1396-DD4F-DB0E-24004766029E}"/>
              </a:ext>
            </a:extLst>
          </p:cNvPr>
          <p:cNvSpPr txBox="1"/>
          <p:nvPr/>
        </p:nvSpPr>
        <p:spPr>
          <a:xfrm>
            <a:off x="3995920" y="1201619"/>
            <a:ext cx="512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암호 </a:t>
            </a:r>
            <a:r>
              <a:rPr lang="en-US" altLang="ko-KR" sz="1600" dirty="0"/>
              <a:t>: 2444 </a:t>
            </a:r>
            <a:r>
              <a:rPr lang="ko-KR" altLang="en-US" sz="1600" dirty="0"/>
              <a:t>를 입력하고 </a:t>
            </a:r>
            <a:r>
              <a:rPr lang="en-US" altLang="ko-KR" sz="1600" dirty="0"/>
              <a:t>OK </a:t>
            </a:r>
            <a:r>
              <a:rPr lang="ko-KR" altLang="en-US" sz="1600" dirty="0"/>
              <a:t>를 누른다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8B118C2-FA04-D727-5C1A-B4D62F07C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9"/>
          <a:stretch/>
        </p:blipFill>
        <p:spPr>
          <a:xfrm>
            <a:off x="1115579" y="1201619"/>
            <a:ext cx="2169327" cy="4951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039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2">
            <a:extLst>
              <a:ext uri="{FF2B5EF4-FFF2-40B4-BE49-F238E27FC236}">
                <a16:creationId xmlns:a16="http://schemas.microsoft.com/office/drawing/2014/main" id="{91018144-790C-4A3E-B4E1-2A6C87A397EF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3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97A47C7-993E-633D-F957-7EAA96967CA7}"/>
              </a:ext>
            </a:extLst>
          </p:cNvPr>
          <p:cNvSpPr/>
          <p:nvPr/>
        </p:nvSpPr>
        <p:spPr>
          <a:xfrm>
            <a:off x="0" y="42465"/>
            <a:ext cx="82615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화면구성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– </a:t>
            </a:r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권한 설정</a:t>
            </a:r>
            <a:endParaRPr lang="en-US" altLang="ko-KR" sz="2100" dirty="0">
              <a:solidFill>
                <a:schemeClr val="tx1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E046C-1396-DD4F-DB0E-24004766029E}"/>
              </a:ext>
            </a:extLst>
          </p:cNvPr>
          <p:cNvSpPr txBox="1"/>
          <p:nvPr/>
        </p:nvSpPr>
        <p:spPr>
          <a:xfrm>
            <a:off x="3995920" y="1201619"/>
            <a:ext cx="448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팝업창이 뜨면 확인을 누른다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46C0EE3D-3F5C-0726-9DE2-95132023C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79" y="1201619"/>
            <a:ext cx="2828925" cy="2034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837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2">
            <a:extLst>
              <a:ext uri="{FF2B5EF4-FFF2-40B4-BE49-F238E27FC236}">
                <a16:creationId xmlns:a16="http://schemas.microsoft.com/office/drawing/2014/main" id="{91018144-790C-4A3E-B4E1-2A6C87A397EF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4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97A47C7-993E-633D-F957-7EAA96967CA7}"/>
              </a:ext>
            </a:extLst>
          </p:cNvPr>
          <p:cNvSpPr/>
          <p:nvPr/>
        </p:nvSpPr>
        <p:spPr>
          <a:xfrm>
            <a:off x="0" y="42465"/>
            <a:ext cx="82615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화면구성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- Login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B8D2CD3-BE34-EB12-8E7C-5000757F3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59766"/>
          <a:stretch/>
        </p:blipFill>
        <p:spPr>
          <a:xfrm>
            <a:off x="1115520" y="1556740"/>
            <a:ext cx="2169327" cy="1781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8CCF01D-1BF8-B176-7FAF-5697D21C7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9" b="59766"/>
          <a:stretch/>
        </p:blipFill>
        <p:spPr>
          <a:xfrm>
            <a:off x="1115520" y="4136202"/>
            <a:ext cx="2169327" cy="1781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25AFB-59CB-5356-18BF-2103F4C7262A}"/>
              </a:ext>
            </a:extLst>
          </p:cNvPr>
          <p:cNvSpPr txBox="1"/>
          <p:nvPr/>
        </p:nvSpPr>
        <p:spPr>
          <a:xfrm>
            <a:off x="3995920" y="1980831"/>
            <a:ext cx="448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정류기와 연결 </a:t>
            </a:r>
            <a:r>
              <a:rPr lang="ko-KR" altLang="en-US" sz="1600" dirty="0" err="1"/>
              <a:t>성공시</a:t>
            </a:r>
            <a:r>
              <a:rPr lang="en-US" altLang="ko-KR" sz="1600" dirty="0"/>
              <a:t>,</a:t>
            </a:r>
            <a:r>
              <a:rPr lang="ko-KR" altLang="en-US" sz="1600" dirty="0"/>
              <a:t> 초록색으로 연결됨 표시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48C178-27E7-83DF-5705-6E0567D1C58E}"/>
              </a:ext>
            </a:extLst>
          </p:cNvPr>
          <p:cNvSpPr txBox="1"/>
          <p:nvPr/>
        </p:nvSpPr>
        <p:spPr>
          <a:xfrm>
            <a:off x="3995225" y="4784292"/>
            <a:ext cx="448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정류기와 연결 </a:t>
            </a:r>
            <a:r>
              <a:rPr lang="ko-KR" altLang="en-US" sz="1600" dirty="0" err="1"/>
              <a:t>실패시</a:t>
            </a:r>
            <a:r>
              <a:rPr lang="en-US" altLang="ko-KR" sz="1600" dirty="0"/>
              <a:t>, </a:t>
            </a:r>
            <a:r>
              <a:rPr lang="ko-KR" altLang="en-US" sz="1600" dirty="0"/>
              <a:t>빨간색으로 연결 표시</a:t>
            </a:r>
          </a:p>
        </p:txBody>
      </p:sp>
    </p:spTree>
    <p:extLst>
      <p:ext uri="{BB962C8B-B14F-4D97-AF65-F5344CB8AC3E}">
        <p14:creationId xmlns:p14="http://schemas.microsoft.com/office/powerpoint/2010/main" val="248410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CB3F585-A714-4E07-3AAB-7744363FAC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"/>
          <a:stretch/>
        </p:blipFill>
        <p:spPr>
          <a:xfrm>
            <a:off x="1115520" y="765631"/>
            <a:ext cx="2169386" cy="49502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직선 연결선 10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2">
            <a:extLst>
              <a:ext uri="{FF2B5EF4-FFF2-40B4-BE49-F238E27FC236}">
                <a16:creationId xmlns:a16="http://schemas.microsoft.com/office/drawing/2014/main" id="{91018144-790C-4A3E-B4E1-2A6C87A397EF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5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97A47C7-993E-633D-F957-7EAA96967CA7}"/>
              </a:ext>
            </a:extLst>
          </p:cNvPr>
          <p:cNvSpPr/>
          <p:nvPr/>
        </p:nvSpPr>
        <p:spPr>
          <a:xfrm>
            <a:off x="0" y="42465"/>
            <a:ext cx="82615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화면구성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– </a:t>
            </a:r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정류기 상태 정보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5193A-D4A5-49D0-599A-099A4F3EC919}"/>
              </a:ext>
            </a:extLst>
          </p:cNvPr>
          <p:cNvSpPr txBox="1"/>
          <p:nvPr/>
        </p:nvSpPr>
        <p:spPr>
          <a:xfrm>
            <a:off x="3995920" y="1201619"/>
            <a:ext cx="448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상태정보 화면에서 정류기의 현재 구동상태 및 </a:t>
            </a:r>
            <a:r>
              <a:rPr lang="ko-KR" altLang="en-US" sz="1600" dirty="0" err="1"/>
              <a:t>알람현황을</a:t>
            </a:r>
            <a:r>
              <a:rPr lang="ko-KR" altLang="en-US" sz="1600" dirty="0"/>
              <a:t> 확인할 수 있다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EE8A2AD-BDD2-390B-CA42-C9D2E67D5F55}"/>
              </a:ext>
            </a:extLst>
          </p:cNvPr>
          <p:cNvSpPr/>
          <p:nvPr/>
        </p:nvSpPr>
        <p:spPr>
          <a:xfrm>
            <a:off x="1115520" y="3645030"/>
            <a:ext cx="2169386" cy="20708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C168F82-4F3C-958C-8012-938FDE6FCB4F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3284906" y="4680451"/>
            <a:ext cx="84584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E11634-61F5-3D0A-EE29-ECADCA072C19}"/>
              </a:ext>
            </a:extLst>
          </p:cNvPr>
          <p:cNvSpPr txBox="1"/>
          <p:nvPr/>
        </p:nvSpPr>
        <p:spPr>
          <a:xfrm>
            <a:off x="4130754" y="4511174"/>
            <a:ext cx="448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/>
              <a:t>알람현황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8286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6D62F56-FB1C-8432-6647-9D3DB2DB9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8"/>
          <a:stretch/>
        </p:blipFill>
        <p:spPr>
          <a:xfrm>
            <a:off x="1115521" y="765632"/>
            <a:ext cx="2170006" cy="49502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직선 연결선 10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2">
            <a:extLst>
              <a:ext uri="{FF2B5EF4-FFF2-40B4-BE49-F238E27FC236}">
                <a16:creationId xmlns:a16="http://schemas.microsoft.com/office/drawing/2014/main" id="{91018144-790C-4A3E-B4E1-2A6C87A397EF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6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97A47C7-993E-633D-F957-7EAA96967CA7}"/>
              </a:ext>
            </a:extLst>
          </p:cNvPr>
          <p:cNvSpPr/>
          <p:nvPr/>
        </p:nvSpPr>
        <p:spPr>
          <a:xfrm>
            <a:off x="0" y="42465"/>
            <a:ext cx="82615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화면구성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– </a:t>
            </a:r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운용설정</a:t>
            </a:r>
            <a:endParaRPr lang="en-US" altLang="ko-KR" sz="2100" dirty="0">
              <a:solidFill>
                <a:schemeClr val="tx1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5193A-D4A5-49D0-599A-099A4F3EC919}"/>
              </a:ext>
            </a:extLst>
          </p:cNvPr>
          <p:cNvSpPr txBox="1"/>
          <p:nvPr/>
        </p:nvSpPr>
        <p:spPr>
          <a:xfrm>
            <a:off x="3995920" y="1201619"/>
            <a:ext cx="504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배터리 장착유무 설정</a:t>
            </a:r>
            <a:r>
              <a:rPr lang="en-US" altLang="ko-KR" sz="1600" dirty="0"/>
              <a:t>(</a:t>
            </a:r>
            <a:r>
              <a:rPr lang="ko-KR" altLang="en-US" sz="1600" dirty="0"/>
              <a:t>자동인식</a:t>
            </a:r>
            <a:r>
              <a:rPr lang="en-US" altLang="ko-KR" sz="1600" dirty="0"/>
              <a:t>) </a:t>
            </a:r>
            <a:r>
              <a:rPr lang="ko-KR" altLang="en-US" sz="1600" dirty="0"/>
              <a:t>및 배터리 방전시험을 할 수 있다</a:t>
            </a:r>
            <a:r>
              <a:rPr lang="en-US" altLang="ko-KR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배터리 장착 상태에서 배터리 시험 가능</a:t>
            </a:r>
            <a:endParaRPr lang="en-US" altLang="ko-K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수동 방전 전압 및 수동 방전 시간 설정 후 시작 버튼 입력</a:t>
            </a:r>
            <a:endParaRPr lang="en-US" altLang="ko-K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시험 종료 시 완료</a:t>
            </a:r>
            <a:r>
              <a:rPr lang="en-US" altLang="ko-KR" sz="1600" dirty="0"/>
              <a:t>/</a:t>
            </a:r>
            <a:r>
              <a:rPr lang="ko-KR" altLang="en-US" sz="1600" dirty="0"/>
              <a:t>실패</a:t>
            </a:r>
            <a:r>
              <a:rPr lang="en-US" altLang="ko-KR" sz="1600" dirty="0"/>
              <a:t> </a:t>
            </a:r>
            <a:r>
              <a:rPr lang="ko-KR" altLang="en-US" sz="1600" dirty="0"/>
              <a:t>표시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0D68EA6-9A95-B701-6D2A-29701AEB58EB}"/>
              </a:ext>
            </a:extLst>
          </p:cNvPr>
          <p:cNvSpPr/>
          <p:nvPr/>
        </p:nvSpPr>
        <p:spPr>
          <a:xfrm>
            <a:off x="1259540" y="2276840"/>
            <a:ext cx="1881346" cy="12961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27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5870003-E709-8D9A-1C98-32BB5FDD37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"/>
          <a:stretch/>
        </p:blipFill>
        <p:spPr>
          <a:xfrm>
            <a:off x="1115520" y="764630"/>
            <a:ext cx="2169327" cy="49512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직선 연결선 10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2">
            <a:extLst>
              <a:ext uri="{FF2B5EF4-FFF2-40B4-BE49-F238E27FC236}">
                <a16:creationId xmlns:a16="http://schemas.microsoft.com/office/drawing/2014/main" id="{91018144-790C-4A3E-B4E1-2A6C87A397EF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7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97A47C7-993E-633D-F957-7EAA96967CA7}"/>
              </a:ext>
            </a:extLst>
          </p:cNvPr>
          <p:cNvSpPr/>
          <p:nvPr/>
        </p:nvSpPr>
        <p:spPr>
          <a:xfrm>
            <a:off x="0" y="42465"/>
            <a:ext cx="82615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화면구성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– </a:t>
            </a:r>
            <a:r>
              <a:rPr lang="ko-KR" altLang="en-US" sz="21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시스템 </a:t>
            </a:r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설정</a:t>
            </a:r>
            <a:endParaRPr lang="en-US" altLang="ko-KR" sz="2100" dirty="0">
              <a:solidFill>
                <a:schemeClr val="tx1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5193A-D4A5-49D0-599A-099A4F3EC919}"/>
              </a:ext>
            </a:extLst>
          </p:cNvPr>
          <p:cNvSpPr txBox="1"/>
          <p:nvPr/>
        </p:nvSpPr>
        <p:spPr>
          <a:xfrm>
            <a:off x="3995920" y="1201619"/>
            <a:ext cx="5112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정류기의 제품 정보 표시 및 네트워크 설정</a:t>
            </a:r>
            <a:r>
              <a:rPr lang="en-US" altLang="ko-KR" sz="1600" dirty="0"/>
              <a:t>(IP </a:t>
            </a:r>
            <a:r>
              <a:rPr lang="ko-KR" altLang="en-US" sz="1600" dirty="0"/>
              <a:t>셋팅</a:t>
            </a:r>
            <a:r>
              <a:rPr lang="en-US" altLang="ko-KR" sz="1600" dirty="0"/>
              <a:t>) </a:t>
            </a:r>
            <a:r>
              <a:rPr lang="ko-KR" altLang="en-US" sz="1600" dirty="0"/>
              <a:t>을 할 수 있다</a:t>
            </a:r>
            <a:r>
              <a:rPr lang="en-US" altLang="ko-KR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시스템 정보 </a:t>
            </a:r>
            <a:r>
              <a:rPr lang="en-US" altLang="ko-KR" sz="1600" dirty="0"/>
              <a:t>: </a:t>
            </a:r>
            <a:r>
              <a:rPr lang="ko-KR" altLang="en-US" sz="1600" dirty="0"/>
              <a:t>변경 불가능</a:t>
            </a:r>
            <a:endParaRPr lang="en-US" altLang="ko-K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네트워크 설정 </a:t>
            </a:r>
            <a:r>
              <a:rPr lang="en-US" altLang="ko-KR" sz="1600" dirty="0"/>
              <a:t>: </a:t>
            </a:r>
            <a:r>
              <a:rPr lang="ko-KR" altLang="en-US" sz="1600" dirty="0"/>
              <a:t>자동</a:t>
            </a:r>
            <a:r>
              <a:rPr lang="en-US" altLang="ko-KR" sz="1600" dirty="0"/>
              <a:t>/</a:t>
            </a:r>
            <a:r>
              <a:rPr lang="ko-KR" altLang="en-US" sz="1600" dirty="0"/>
              <a:t>수동 변경</a:t>
            </a:r>
            <a:endParaRPr lang="en-US" altLang="ko-KR" sz="16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ko-KR" altLang="en-US" sz="1600" dirty="0"/>
              <a:t>수동 </a:t>
            </a:r>
            <a:r>
              <a:rPr lang="ko-KR" altLang="en-US" sz="1600" dirty="0" err="1"/>
              <a:t>설정시</a:t>
            </a:r>
            <a:r>
              <a:rPr lang="ko-KR" altLang="en-US" sz="1600" dirty="0"/>
              <a:t> 입력 버튼을 이용해 </a:t>
            </a:r>
            <a:r>
              <a:rPr lang="en-US" altLang="ko-KR" sz="1600" dirty="0"/>
              <a:t>IP</a:t>
            </a:r>
            <a:r>
              <a:rPr lang="ko-KR" altLang="en-US" sz="1600" dirty="0"/>
              <a:t>주소 변경 가능</a:t>
            </a:r>
          </a:p>
        </p:txBody>
      </p:sp>
    </p:spTree>
    <p:extLst>
      <p:ext uri="{BB962C8B-B14F-4D97-AF65-F5344CB8AC3E}">
        <p14:creationId xmlns:p14="http://schemas.microsoft.com/office/powerpoint/2010/main" val="279605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2">
            <a:extLst>
              <a:ext uri="{FF2B5EF4-FFF2-40B4-BE49-F238E27FC236}">
                <a16:creationId xmlns:a16="http://schemas.microsoft.com/office/drawing/2014/main" id="{91018144-790C-4A3E-B4E1-2A6C87A397EF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8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97A47C7-993E-633D-F957-7EAA96967CA7}"/>
              </a:ext>
            </a:extLst>
          </p:cNvPr>
          <p:cNvSpPr/>
          <p:nvPr/>
        </p:nvSpPr>
        <p:spPr>
          <a:xfrm>
            <a:off x="0" y="42465"/>
            <a:ext cx="82615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화면구성</a:t>
            </a:r>
            <a:r>
              <a:rPr lang="en-US" altLang="ko-KR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– </a:t>
            </a:r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이벤트</a:t>
            </a:r>
            <a:r>
              <a:rPr lang="ko-KR" altLang="en-US" sz="21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r>
              <a:rPr lang="ko-KR" altLang="en-US" sz="2100" dirty="0">
                <a:solidFill>
                  <a:schemeClr val="tx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로그</a:t>
            </a:r>
            <a:endParaRPr lang="en-US" altLang="ko-KR" sz="2100" dirty="0">
              <a:solidFill>
                <a:schemeClr val="tx1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5193A-D4A5-49D0-599A-099A4F3EC919}"/>
              </a:ext>
            </a:extLst>
          </p:cNvPr>
          <p:cNvSpPr txBox="1"/>
          <p:nvPr/>
        </p:nvSpPr>
        <p:spPr>
          <a:xfrm>
            <a:off x="2987780" y="1196690"/>
            <a:ext cx="561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정류기 운용간 발생한 이벤트 로그를 확인할 수 있다</a:t>
            </a:r>
            <a:r>
              <a:rPr lang="en-US" altLang="ko-KR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조회 </a:t>
            </a:r>
            <a:r>
              <a:rPr lang="en-US" altLang="ko-KR" sz="1600" dirty="0"/>
              <a:t>: </a:t>
            </a:r>
            <a:r>
              <a:rPr lang="ko-KR" altLang="en-US" sz="1600" dirty="0"/>
              <a:t>이벤트 로그 조회</a:t>
            </a:r>
            <a:endParaRPr lang="en-US" altLang="ko-K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클리어 </a:t>
            </a:r>
            <a:r>
              <a:rPr lang="en-US" altLang="ko-KR" sz="1600" dirty="0"/>
              <a:t>: </a:t>
            </a:r>
            <a:r>
              <a:rPr lang="ko-KR" altLang="en-US" sz="1600" dirty="0"/>
              <a:t>표시된 이벤트 내역 지움 </a:t>
            </a:r>
            <a:r>
              <a:rPr lang="en-US" altLang="ko-KR" sz="1600" dirty="0"/>
              <a:t>(</a:t>
            </a:r>
            <a:r>
              <a:rPr lang="ko-KR" altLang="en-US" sz="1600" dirty="0"/>
              <a:t>삭제되지 않음</a:t>
            </a:r>
            <a:r>
              <a:rPr lang="en-US" altLang="ko-KR" sz="1600" dirty="0"/>
              <a:t>)</a:t>
            </a:r>
          </a:p>
        </p:txBody>
      </p:sp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2A8A139B-AC48-096D-89A3-D32653B4D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0" y="764630"/>
            <a:ext cx="2176176" cy="49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60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19721</TotalTime>
  <Words>363</Words>
  <Application>Microsoft Office PowerPoint</Application>
  <PresentationFormat>화면 슬라이드 쇼(4:3)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Arial Unicode MS</vt:lpstr>
      <vt:lpstr>LG스마트체 Regular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jy</dc:creator>
  <cp:lastModifiedBy>Kang Hye Yoon</cp:lastModifiedBy>
  <cp:revision>701</cp:revision>
  <dcterms:created xsi:type="dcterms:W3CDTF">2017-12-18T06:30:44Z</dcterms:created>
  <dcterms:modified xsi:type="dcterms:W3CDTF">2023-02-10T02:45:12Z</dcterms:modified>
</cp:coreProperties>
</file>