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481" r:id="rId3"/>
    <p:sldId id="480" r:id="rId4"/>
    <p:sldId id="482" r:id="rId5"/>
    <p:sldId id="484" r:id="rId6"/>
    <p:sldId id="508" r:id="rId7"/>
    <p:sldId id="485" r:id="rId8"/>
    <p:sldId id="486" r:id="rId9"/>
    <p:sldId id="499" r:id="rId10"/>
    <p:sldId id="509" r:id="rId11"/>
    <p:sldId id="507" r:id="rId12"/>
    <p:sldId id="505" r:id="rId13"/>
    <p:sldId id="501" r:id="rId14"/>
    <p:sldId id="495" r:id="rId15"/>
    <p:sldId id="510" r:id="rId16"/>
    <p:sldId id="502" r:id="rId17"/>
    <p:sldId id="493" r:id="rId18"/>
    <p:sldId id="511" r:id="rId19"/>
    <p:sldId id="506" r:id="rId20"/>
    <p:sldId id="512" r:id="rId21"/>
  </p:sldIdLst>
  <p:sldSz cx="9144000" cy="6858000" type="screen4x3"/>
  <p:notesSz cx="6669088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FF"/>
    <a:srgbClr val="003399"/>
    <a:srgbClr val="23468C"/>
    <a:srgbClr val="1946A0"/>
    <a:srgbClr val="0033CC"/>
    <a:srgbClr val="000000"/>
    <a:srgbClr val="5F5F5F"/>
    <a:srgbClr val="1B416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>
      <p:cViewPr varScale="1">
        <p:scale>
          <a:sx n="113" d="100"/>
          <a:sy n="113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notesViewPr>
    <p:cSldViewPr>
      <p:cViewPr varScale="1">
        <p:scale>
          <a:sx n="80" d="100"/>
          <a:sy n="80" d="100"/>
        </p:scale>
        <p:origin x="-4044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83F89-F626-4050-B928-E33A64F8D382}" type="datetimeFigureOut">
              <a:rPr lang="ko-KR" altLang="en-US" smtClean="0"/>
              <a:pPr/>
              <a:t>2023-02-08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DDBA3-1DDA-47C2-9117-8E2A4A0BAF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684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332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6332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r">
              <a:defRPr sz="1200"/>
            </a:lvl1pPr>
          </a:lstStyle>
          <a:p>
            <a:fld id="{BC2FCD76-4386-4F1A-91A3-155B82C87BAF}" type="datetimeFigureOut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0" tIns="46050" rIns="92100" bIns="4605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2100" tIns="46050" rIns="92100" bIns="460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9" cy="496332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6" y="9428583"/>
            <a:ext cx="2889939" cy="496332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r">
              <a:defRPr sz="1200"/>
            </a:lvl1pPr>
          </a:lstStyle>
          <a:p>
            <a:fld id="{D3F0A103-0AEB-4ECD-9A42-1F6F63DABF4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692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18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444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955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047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988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946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F42-94C1-46D7-98DE-3ADF8CCD8127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0C4E-5EA4-4A5E-826A-89A8BC4EC754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53-0C84-4031-AF86-1EF3C0CAAB1B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E30A-3784-49DA-AC5D-120F2EC10C65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A1F0-0346-4BAA-BAED-CEFEDA77F8FC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D20D-7FFF-4A4D-80DA-AB5851A4A2AC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23-C808-4E2E-B344-B304DFABB001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C6DE-C637-436D-AE6E-BB4560201A3E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34FE-3B2D-47AC-86D3-FB3E1D055D51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0545-FEBB-4F27-B4B1-CA4B9B6717FB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F61D-AD77-4F1E-91BF-3E626002F796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0B53-B65A-4F8F-95C8-EA4B2F81D90F}" type="datetime1">
              <a:rPr lang="ko-KR" altLang="en-US" smtClean="0"/>
              <a:pPr/>
              <a:t>2023-02-08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B749-CF94-43E1-98B8-4F8498C1C2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353F8-8427-467E-B0AF-DA0E56A47F46}"/>
              </a:ext>
            </a:extLst>
          </p:cNvPr>
          <p:cNvSpPr txBox="1"/>
          <p:nvPr/>
        </p:nvSpPr>
        <p:spPr>
          <a:xfrm>
            <a:off x="1763688" y="4797152"/>
            <a:ext cx="5070563" cy="11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Model : LERS-2KN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공급사 </a:t>
            </a:r>
            <a:r>
              <a:rPr lang="en-US" altLang="ko-KR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: </a:t>
            </a:r>
            <a:r>
              <a:rPr lang="ko-KR" altLang="en-US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이에</a:t>
            </a:r>
            <a:r>
              <a:rPr lang="ko-KR" altLang="en-US" sz="1800" i="0" u="none" strike="noStrike" dirty="0" err="1">
                <a:solidFill>
                  <a:srgbClr val="000000"/>
                </a:solidFill>
                <a:effectLst/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스테크</a:t>
            </a:r>
            <a:endParaRPr lang="en-US" altLang="ko-KR" sz="1800" i="0" u="none" strike="noStrike" dirty="0">
              <a:solidFill>
                <a:srgbClr val="000000"/>
              </a:solidFill>
              <a:effectLst/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2023.02.08</a:t>
            </a:r>
            <a:endParaRPr lang="ko-KR" altLang="en-US" sz="1800" i="0" u="none" strike="noStrike" dirty="0">
              <a:solidFill>
                <a:srgbClr val="000000"/>
              </a:solidFill>
              <a:effectLst/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CE1E5997-4293-47C8-AF62-DB105AC5AF24}"/>
              </a:ext>
            </a:extLst>
          </p:cNvPr>
          <p:cNvCxnSpPr/>
          <p:nvPr/>
        </p:nvCxnSpPr>
        <p:spPr>
          <a:xfrm>
            <a:off x="848646" y="3573015"/>
            <a:ext cx="7848872" cy="1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6DD53E59-F106-44F7-AC13-4F37082DC801}"/>
              </a:ext>
            </a:extLst>
          </p:cNvPr>
          <p:cNvSpPr/>
          <p:nvPr/>
        </p:nvSpPr>
        <p:spPr>
          <a:xfrm>
            <a:off x="539552" y="222867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kern="0" dirty="0" err="1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이에스테크</a:t>
            </a:r>
            <a:r>
              <a:rPr kumimoji="0" lang="en-US" altLang="ko-KR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5G AAU</a:t>
            </a:r>
            <a:r>
              <a:rPr kumimoji="0" lang="ko-KR" altLang="en-US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용 통합형 정류기</a:t>
            </a:r>
            <a:endParaRPr kumimoji="0" lang="en-US" altLang="ko-KR" sz="3600" b="1" kern="0" dirty="0">
              <a:solidFill>
                <a:sysClr val="windowText" lastClr="000000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</a:t>
            </a:r>
            <a:r>
              <a:rPr lang="en-US" altLang="ko-KR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LRES-2KN</a:t>
            </a:r>
            <a:r>
              <a:rPr kumimoji="0" lang="en-US" altLang="ko-KR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 </a:t>
            </a:r>
            <a:r>
              <a:rPr lang="ko-KR" altLang="en-US" sz="3600" b="1" kern="0" dirty="0">
                <a:solidFill>
                  <a:sysClr val="windowText" lastClr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시공</a:t>
            </a:r>
            <a:r>
              <a:rPr lang="ko-KR" altLang="en-US" sz="3600" b="1" kern="0" dirty="0">
                <a:solidFill>
                  <a:srgbClr val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지침서</a:t>
            </a:r>
            <a:endParaRPr kumimoji="0" lang="en-US" altLang="ko-KR" sz="3600" b="1" kern="0" dirty="0">
              <a:solidFill>
                <a:sysClr val="windowText" lastClr="000000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214282" y="642918"/>
            <a:ext cx="8929718" cy="42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정류기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GUI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설정방법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039B59C-E838-4D6D-8D0C-974AE8D07918}"/>
              </a:ext>
            </a:extLst>
          </p:cNvPr>
          <p:cNvSpPr/>
          <p:nvPr/>
        </p:nvSpPr>
        <p:spPr>
          <a:xfrm>
            <a:off x="18718" y="2281"/>
            <a:ext cx="424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9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GUI 설정 방법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사용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293A7473-49D7-4DAF-9C2A-CE971F2C4A75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9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621A9E-D2BF-4F6B-B976-484133B29FC9}"/>
              </a:ext>
            </a:extLst>
          </p:cNvPr>
          <p:cNvSpPr txBox="1"/>
          <p:nvPr/>
        </p:nvSpPr>
        <p:spPr>
          <a:xfrm>
            <a:off x="323528" y="5607647"/>
            <a:ext cx="8152262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※ </a:t>
            </a:r>
            <a:r>
              <a:rPr lang="ko-KR" altLang="en-US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별도 구매</a:t>
            </a:r>
            <a:endParaRPr lang="en-US" altLang="ko-KR" sz="1200" dirty="0">
              <a:solidFill>
                <a:srgbClr val="0000FF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1) USB to Micro 5Pin type (PC</a:t>
            </a:r>
            <a:r>
              <a:rPr lang="ko-KR" altLang="en-US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와 정류기 연결</a:t>
            </a:r>
            <a:r>
              <a:rPr lang="en-US" altLang="ko-KR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1200" dirty="0">
              <a:solidFill>
                <a:srgbClr val="0000FF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2) C type to Micro 5Pin type (</a:t>
            </a:r>
            <a:r>
              <a:rPr lang="ko-KR" altLang="en-US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휴대폰과 정류기 연결</a:t>
            </a:r>
            <a:r>
              <a:rPr lang="en-US" altLang="ko-KR" sz="1200" dirty="0">
                <a:solidFill>
                  <a:srgbClr val="0000FF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1200" dirty="0">
              <a:solidFill>
                <a:srgbClr val="0000FF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4947CCE-9E09-4DDF-D186-918FA653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20" y="1849385"/>
            <a:ext cx="4408227" cy="3857199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D376C14F-2240-F07F-0D13-47724EDBF490}"/>
              </a:ext>
            </a:extLst>
          </p:cNvPr>
          <p:cNvGrpSpPr/>
          <p:nvPr/>
        </p:nvGrpSpPr>
        <p:grpSpPr>
          <a:xfrm>
            <a:off x="277663" y="3099088"/>
            <a:ext cx="3813865" cy="2385320"/>
            <a:chOff x="269896" y="1441089"/>
            <a:chExt cx="5580641" cy="321551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37BF49A-4F8E-6879-D9D7-07B700071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652" y="2146500"/>
              <a:ext cx="4523162" cy="25101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E21E22-7634-2D83-6920-AE61A11B4217}"/>
                </a:ext>
              </a:extLst>
            </p:cNvPr>
            <p:cNvSpPr txBox="1"/>
            <p:nvPr/>
          </p:nvSpPr>
          <p:spPr>
            <a:xfrm>
              <a:off x="269896" y="1441089"/>
              <a:ext cx="5580641" cy="622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2. GUI_LERS-2KN.exe</a:t>
              </a:r>
            </a:p>
            <a:p>
              <a:r>
                <a:rPr lang="ko-KR" altLang="en-US" sz="12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   파일을 더블 클릭 후 사용자 비밀번호 입력 </a:t>
              </a:r>
              <a:r>
                <a:rPr lang="en-US" altLang="ko-KR" sz="12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[</a:t>
              </a:r>
              <a:r>
                <a:rPr lang="en-US" altLang="ko-KR" sz="1200" b="1" dirty="0">
                  <a:solidFill>
                    <a:srgbClr val="FF0000"/>
                  </a:solidFill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2444</a:t>
              </a:r>
              <a:r>
                <a:rPr lang="en-US" altLang="ko-KR" sz="12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]</a:t>
              </a: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41A8C947-BFD2-74AB-6A2C-E153544D4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2269" y="1977837"/>
              <a:ext cx="0" cy="10843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DBCDFA0B-21DB-08CC-CABC-3A4FA79B6A6A}"/>
              </a:ext>
            </a:extLst>
          </p:cNvPr>
          <p:cNvSpPr/>
          <p:nvPr/>
        </p:nvSpPr>
        <p:spPr>
          <a:xfrm>
            <a:off x="4091815" y="3899432"/>
            <a:ext cx="195215" cy="326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EA3283-1962-DDCE-0E57-FCADE87EE563}"/>
              </a:ext>
            </a:extLst>
          </p:cNvPr>
          <p:cNvSpPr txBox="1"/>
          <p:nvPr/>
        </p:nvSpPr>
        <p:spPr>
          <a:xfrm>
            <a:off x="4399659" y="1372267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3. GUI </a:t>
            </a:r>
            <a:r>
              <a:rPr lang="ko-KR" altLang="en-US" sz="12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화면 활성화</a:t>
            </a:r>
            <a:endParaRPr lang="en-US" altLang="ko-KR" sz="12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99298D27-932B-4F70-B1FC-4165BD975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59" y="1635651"/>
            <a:ext cx="2429928" cy="1071259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AD324A06-0A3B-FE03-DE40-4B276685C302}"/>
              </a:ext>
            </a:extLst>
          </p:cNvPr>
          <p:cNvSpPr/>
          <p:nvPr/>
        </p:nvSpPr>
        <p:spPr>
          <a:xfrm>
            <a:off x="885986" y="2101109"/>
            <a:ext cx="317437" cy="287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CB98843-40D1-1E76-2489-533C18CB0404}"/>
              </a:ext>
            </a:extLst>
          </p:cNvPr>
          <p:cNvGrpSpPr/>
          <p:nvPr/>
        </p:nvGrpSpPr>
        <p:grpSpPr>
          <a:xfrm>
            <a:off x="239755" y="1152710"/>
            <a:ext cx="3091174" cy="430887"/>
            <a:chOff x="214282" y="1289894"/>
            <a:chExt cx="3065802" cy="4308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A294D3-A850-762D-5B12-A0D3B2C34824}"/>
                </a:ext>
              </a:extLst>
            </p:cNvPr>
            <p:cNvSpPr txBox="1"/>
            <p:nvPr/>
          </p:nvSpPr>
          <p:spPr>
            <a:xfrm>
              <a:off x="214282" y="1289894"/>
              <a:ext cx="30658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ko-KR" altLang="en-US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정류기에 </a:t>
              </a:r>
              <a:r>
                <a:rPr lang="en-US" altLang="ko-KR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Micro 5Pin type</a:t>
              </a:r>
              <a:r>
                <a:rPr lang="ko-KR" altLang="en-US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 단자       </a:t>
              </a:r>
              <a:r>
                <a:rPr lang="en-US" altLang="ko-KR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 </a:t>
              </a:r>
            </a:p>
            <a:p>
              <a:r>
                <a:rPr lang="en-US" altLang="ko-KR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            PC</a:t>
              </a:r>
              <a:r>
                <a:rPr lang="ko-KR" altLang="en-US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에 </a:t>
              </a:r>
              <a:r>
                <a:rPr lang="en-US" altLang="ko-KR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USB</a:t>
              </a:r>
              <a:r>
                <a:rPr lang="ko-KR" altLang="en-US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 </a:t>
              </a:r>
              <a:r>
                <a:rPr lang="en-US" altLang="ko-KR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type </a:t>
              </a:r>
              <a:r>
                <a:rPr lang="ko-KR" altLang="en-US" sz="1100" b="1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단자 연결</a:t>
              </a:r>
              <a:endParaRPr lang="en-US" altLang="ko-KR" sz="11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2146FCF-72B9-259E-B585-6D2080CCA1C3}"/>
                </a:ext>
              </a:extLst>
            </p:cNvPr>
            <p:cNvCxnSpPr>
              <a:cxnSpLocks/>
            </p:cNvCxnSpPr>
            <p:nvPr/>
          </p:nvCxnSpPr>
          <p:spPr>
            <a:xfrm>
              <a:off x="527935" y="1589705"/>
              <a:ext cx="31798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1FC21428-19BF-ED82-70DA-A8EF938C6F39}"/>
              </a:ext>
            </a:extLst>
          </p:cNvPr>
          <p:cNvSpPr/>
          <p:nvPr/>
        </p:nvSpPr>
        <p:spPr>
          <a:xfrm rot="5400000">
            <a:off x="1701706" y="2794373"/>
            <a:ext cx="274832" cy="309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A1709B0-3E47-20A1-8C87-4309B3A44E2F}"/>
              </a:ext>
            </a:extLst>
          </p:cNvPr>
          <p:cNvSpPr/>
          <p:nvPr/>
        </p:nvSpPr>
        <p:spPr>
          <a:xfrm>
            <a:off x="755576" y="4280551"/>
            <a:ext cx="576054" cy="630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5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214282" y="642918"/>
            <a:ext cx="8929718" cy="42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정류기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GUI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설정방법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039B59C-E838-4D6D-8D0C-974AE8D07918}"/>
              </a:ext>
            </a:extLst>
          </p:cNvPr>
          <p:cNvSpPr/>
          <p:nvPr/>
        </p:nvSpPr>
        <p:spPr>
          <a:xfrm>
            <a:off x="18718" y="2281"/>
            <a:ext cx="424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9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GUI 설정 방법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사용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293A7473-49D7-4DAF-9C2A-CE971F2C4A75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10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31B2437-97E2-6C26-8CE8-23F24C9681CF}"/>
              </a:ext>
            </a:extLst>
          </p:cNvPr>
          <p:cNvGrpSpPr/>
          <p:nvPr/>
        </p:nvGrpSpPr>
        <p:grpSpPr>
          <a:xfrm>
            <a:off x="299193" y="2235343"/>
            <a:ext cx="3790630" cy="2420818"/>
            <a:chOff x="1189028" y="1492280"/>
            <a:chExt cx="4543392" cy="2925843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13D0AA85-4D20-3A24-BA45-29369E7E737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9028" y="1492280"/>
              <a:ext cx="4543392" cy="2925843"/>
            </a:xfrm>
            <a:prstGeom prst="rect">
              <a:avLst/>
            </a:prstGeom>
          </p:spPr>
        </p:pic>
        <p:sp>
          <p:nvSpPr>
            <p:cNvPr id="53" name="모서리가 둥근 직사각형 8">
              <a:extLst>
                <a:ext uri="{FF2B5EF4-FFF2-40B4-BE49-F238E27FC236}">
                  <a16:creationId xmlns:a16="http://schemas.microsoft.com/office/drawing/2014/main" id="{F70EB81C-9F24-DDA1-952B-D26028D871A6}"/>
                </a:ext>
              </a:extLst>
            </p:cNvPr>
            <p:cNvSpPr/>
            <p:nvPr/>
          </p:nvSpPr>
          <p:spPr>
            <a:xfrm>
              <a:off x="1544314" y="3921668"/>
              <a:ext cx="1728192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1958615-B3F6-53AF-1C82-76E8E9C1EF1F}"/>
              </a:ext>
            </a:extLst>
          </p:cNvPr>
          <p:cNvSpPr txBox="1"/>
          <p:nvPr/>
        </p:nvSpPr>
        <p:spPr>
          <a:xfrm>
            <a:off x="214282" y="1424665"/>
            <a:ext cx="408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4.</a:t>
            </a:r>
            <a:r>
              <a:rPr lang="ko-KR" altLang="en-US" sz="1200" b="1" dirty="0"/>
              <a:t> 해당 시스템에 접속할 포트를 </a:t>
            </a:r>
            <a:endParaRPr lang="en-US" altLang="ko-KR" sz="1200" b="1" dirty="0"/>
          </a:p>
          <a:p>
            <a:r>
              <a:rPr lang="en-US" altLang="ko-KR" sz="1200" b="1" dirty="0"/>
              <a:t>   “</a:t>
            </a:r>
            <a:r>
              <a:rPr lang="ko-KR" altLang="en-US" sz="1200" b="1" dirty="0"/>
              <a:t>장치관리자</a:t>
            </a:r>
            <a:r>
              <a:rPr lang="en-US" altLang="ko-KR" sz="1200" b="1" dirty="0"/>
              <a:t>”</a:t>
            </a:r>
            <a:r>
              <a:rPr lang="ko-KR" altLang="en-US" sz="1200" b="1" dirty="0"/>
              <a:t>에서 확인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3B0CC6-55D1-7656-3A32-8204AB596AC2}"/>
              </a:ext>
            </a:extLst>
          </p:cNvPr>
          <p:cNvSpPr txBox="1"/>
          <p:nvPr/>
        </p:nvSpPr>
        <p:spPr>
          <a:xfrm>
            <a:off x="4362144" y="1294562"/>
            <a:ext cx="4643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5. </a:t>
            </a:r>
            <a:r>
              <a:rPr lang="ko-KR" altLang="en-US" sz="1200" b="1" dirty="0"/>
              <a:t>포트 선택 </a:t>
            </a:r>
            <a:r>
              <a:rPr lang="en-US" altLang="ko-KR" sz="1200" b="1" dirty="0"/>
              <a:t>-&gt; Connect </a:t>
            </a:r>
            <a:r>
              <a:rPr lang="ko-KR" altLang="en-US" sz="1200" b="1" dirty="0"/>
              <a:t>버튼 클릭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상단 </a:t>
            </a:r>
            <a:r>
              <a:rPr lang="en-US" altLang="ko-KR" sz="1200" b="1" dirty="0"/>
              <a:t>Con / Tx / Rx LED</a:t>
            </a:r>
          </a:p>
          <a:p>
            <a:r>
              <a:rPr lang="en-US" altLang="ko-KR" sz="1200" b="1" dirty="0"/>
              <a:t>   </a:t>
            </a:r>
            <a:r>
              <a:rPr lang="ko-KR" altLang="en-US" sz="1200" b="1" dirty="0"/>
              <a:t>점등 시 통신 원활 확인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65F6CA52-233A-CEF8-50E4-5A5491F67C2B}"/>
              </a:ext>
            </a:extLst>
          </p:cNvPr>
          <p:cNvGrpSpPr/>
          <p:nvPr/>
        </p:nvGrpSpPr>
        <p:grpSpPr>
          <a:xfrm>
            <a:off x="4291794" y="1835233"/>
            <a:ext cx="4466395" cy="4216221"/>
            <a:chOff x="4412245" y="1423799"/>
            <a:chExt cx="4466395" cy="421622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24947CCE-9E09-4DDF-D186-918FA653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2245" y="1782821"/>
              <a:ext cx="4408227" cy="3857199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12DAA24E-4794-E5AF-1852-9FDE41BCB631}"/>
                </a:ext>
              </a:extLst>
            </p:cNvPr>
            <p:cNvSpPr/>
            <p:nvPr/>
          </p:nvSpPr>
          <p:spPr>
            <a:xfrm>
              <a:off x="7426941" y="1926297"/>
              <a:ext cx="1383082" cy="37794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88BB51BB-A9E0-840B-6A42-355DD329F420}"/>
                </a:ext>
              </a:extLst>
            </p:cNvPr>
            <p:cNvSpPr/>
            <p:nvPr/>
          </p:nvSpPr>
          <p:spPr>
            <a:xfrm>
              <a:off x="6372200" y="1867097"/>
              <a:ext cx="432048" cy="2986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화살표: 오른쪽 59">
              <a:extLst>
                <a:ext uri="{FF2B5EF4-FFF2-40B4-BE49-F238E27FC236}">
                  <a16:creationId xmlns:a16="http://schemas.microsoft.com/office/drawing/2014/main" id="{ACF52292-2819-8740-B7E6-20BF86D7886F}"/>
                </a:ext>
              </a:extLst>
            </p:cNvPr>
            <p:cNvSpPr/>
            <p:nvPr/>
          </p:nvSpPr>
          <p:spPr>
            <a:xfrm rot="10800000">
              <a:off x="6994324" y="2031148"/>
              <a:ext cx="216022" cy="134549"/>
            </a:xfrm>
            <a:prstGeom prst="rightArrow">
              <a:avLst>
                <a:gd name="adj1" fmla="val 83713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658B42D-9073-A1DF-B64E-FE633BD858A3}"/>
                </a:ext>
              </a:extLst>
            </p:cNvPr>
            <p:cNvSpPr txBox="1"/>
            <p:nvPr/>
          </p:nvSpPr>
          <p:spPr>
            <a:xfrm>
              <a:off x="7373100" y="1423799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PC </a:t>
              </a:r>
              <a:r>
                <a:rPr lang="ko-KR" altLang="en-US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장치관리자와 동일 </a:t>
              </a:r>
              <a:endParaRPr lang="en-US" altLang="ko-KR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  <a:p>
              <a:r>
                <a:rPr lang="ko-KR" altLang="en-US" sz="1000" dirty="0" err="1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컴포트</a:t>
              </a:r>
              <a:r>
                <a:rPr lang="ko-KR" altLang="en-US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 연결</a:t>
              </a:r>
              <a:endParaRPr lang="en-US" altLang="ko-KR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1B460CA-0535-D152-1459-3DB04FC26F83}"/>
                </a:ext>
              </a:extLst>
            </p:cNvPr>
            <p:cNvSpPr txBox="1"/>
            <p:nvPr/>
          </p:nvSpPr>
          <p:spPr>
            <a:xfrm>
              <a:off x="5909990" y="1505795"/>
              <a:ext cx="13003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통신연결 상태 확인</a:t>
              </a:r>
              <a:endParaRPr lang="en-US" altLang="ko-KR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</p:grpSp>
      <p:pic>
        <p:nvPicPr>
          <p:cNvPr id="65" name="그림 64">
            <a:extLst>
              <a:ext uri="{FF2B5EF4-FFF2-40B4-BE49-F238E27FC236}">
                <a16:creationId xmlns:a16="http://schemas.microsoft.com/office/drawing/2014/main" id="{9F1D99FC-E37A-E01B-2B49-603504E1C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29" y="2519794"/>
            <a:ext cx="241404" cy="1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정류기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GUI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운영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/</a:t>
            </a:r>
            <a:r>
              <a:rPr lang="ko-KR" altLang="en-US" sz="1600" b="1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알람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설정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Tab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에서 아래와 같이 설정한다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       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039B59C-E838-4D6D-8D0C-974AE8D07918}"/>
              </a:ext>
            </a:extLst>
          </p:cNvPr>
          <p:cNvSpPr/>
          <p:nvPr/>
        </p:nvSpPr>
        <p:spPr>
          <a:xfrm>
            <a:off x="18718" y="2281"/>
            <a:ext cx="424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9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GUI 설정 방법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사용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293A7473-49D7-4DAF-9C2A-CE971F2C4A75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11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CFFAE6B-88C3-B19B-FBEB-8D459B562252}"/>
              </a:ext>
            </a:extLst>
          </p:cNvPr>
          <p:cNvGrpSpPr/>
          <p:nvPr/>
        </p:nvGrpSpPr>
        <p:grpSpPr>
          <a:xfrm>
            <a:off x="1720645" y="1410053"/>
            <a:ext cx="6906284" cy="3775291"/>
            <a:chOff x="1720645" y="1410053"/>
            <a:chExt cx="6906284" cy="377529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D7C4170-26E5-F21C-E33E-F851AA214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645" y="1410053"/>
              <a:ext cx="5086291" cy="3775291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BDD454F-2152-7BF2-5213-08AD9C53CF39}"/>
                </a:ext>
              </a:extLst>
            </p:cNvPr>
            <p:cNvSpPr/>
            <p:nvPr/>
          </p:nvSpPr>
          <p:spPr>
            <a:xfrm>
              <a:off x="4788024" y="2924944"/>
              <a:ext cx="432048" cy="144016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533ED104-B6A0-8E0E-9A54-4BF790C9A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0072" y="2996951"/>
              <a:ext cx="172819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E8A219-3B5C-6F9E-F72F-39EC4ADB4412}"/>
                </a:ext>
              </a:extLst>
            </p:cNvPr>
            <p:cNvSpPr txBox="1"/>
            <p:nvPr/>
          </p:nvSpPr>
          <p:spPr>
            <a:xfrm>
              <a:off x="6948264" y="2797554"/>
              <a:ext cx="1678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/>
                <a:t>배터리 케이블연결 및</a:t>
              </a:r>
              <a:endParaRPr lang="en-US" altLang="ko-KR" sz="1200" dirty="0"/>
            </a:p>
            <a:p>
              <a:r>
                <a:rPr lang="ko-KR" altLang="en-US" sz="1200" dirty="0"/>
                <a:t>배터리 스위치 </a:t>
              </a:r>
              <a:r>
                <a:rPr lang="en-US" altLang="ko-KR" sz="1200" dirty="0"/>
                <a:t>ON </a:t>
              </a:r>
              <a:r>
                <a:rPr lang="ko-KR" altLang="en-US" sz="1200" dirty="0"/>
                <a:t>시</a:t>
              </a:r>
              <a:endParaRPr lang="en-US" altLang="ko-KR" sz="1200" dirty="0"/>
            </a:p>
            <a:p>
              <a:r>
                <a:rPr lang="en-US" altLang="ko-KR" sz="1200" dirty="0"/>
                <a:t>“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장착</a:t>
              </a:r>
              <a:r>
                <a:rPr lang="en-US" altLang="ko-KR" sz="1200" dirty="0"/>
                <a:t>” </a:t>
              </a:r>
              <a:r>
                <a:rPr lang="ko-KR" altLang="en-US" sz="1200" dirty="0"/>
                <a:t>자동 인식</a:t>
              </a:r>
            </a:p>
          </p:txBody>
        </p: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D18FFC3-50AA-E0DB-7181-B141DDEF44BC}"/>
              </a:ext>
            </a:extLst>
          </p:cNvPr>
          <p:cNvSpPr/>
          <p:nvPr/>
        </p:nvSpPr>
        <p:spPr>
          <a:xfrm>
            <a:off x="1861460" y="2204864"/>
            <a:ext cx="2134476" cy="2376263"/>
          </a:xfrm>
          <a:prstGeom prst="roundRect">
            <a:avLst>
              <a:gd name="adj" fmla="val 3889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8C6C761-215A-89A5-4218-A276BFB0944D}"/>
              </a:ext>
            </a:extLst>
          </p:cNvPr>
          <p:cNvCxnSpPr>
            <a:cxnSpLocks/>
          </p:cNvCxnSpPr>
          <p:nvPr/>
        </p:nvCxnSpPr>
        <p:spPr>
          <a:xfrm flipH="1" flipV="1">
            <a:off x="1259632" y="3068960"/>
            <a:ext cx="575138" cy="170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FDEA23-AC4D-C4D9-87A1-36239F0551FA}"/>
              </a:ext>
            </a:extLst>
          </p:cNvPr>
          <p:cNvSpPr txBox="1"/>
          <p:nvPr/>
        </p:nvSpPr>
        <p:spPr>
          <a:xfrm>
            <a:off x="45868" y="2372100"/>
            <a:ext cx="17299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그림과 같이 </a:t>
            </a:r>
            <a:r>
              <a:rPr lang="ko-KR" altLang="en-US" sz="1000" dirty="0" err="1"/>
              <a:t>설정값이</a:t>
            </a:r>
            <a:r>
              <a:rPr lang="ko-KR" altLang="en-US" sz="1000" dirty="0"/>
              <a:t> 입력</a:t>
            </a:r>
            <a:endParaRPr lang="en-US" altLang="ko-KR" sz="1000" dirty="0"/>
          </a:p>
          <a:p>
            <a:r>
              <a:rPr lang="ko-KR" altLang="en-US" sz="1000" dirty="0"/>
              <a:t>되어 있어야 하며</a:t>
            </a:r>
            <a:endParaRPr lang="en-US" altLang="ko-KR" sz="1000" dirty="0"/>
          </a:p>
          <a:p>
            <a:r>
              <a:rPr lang="ko-KR" altLang="en-US" sz="1000" dirty="0"/>
              <a:t>상이한 경우 해당되는 </a:t>
            </a:r>
            <a:endParaRPr lang="en-US" altLang="ko-KR" sz="1000" dirty="0"/>
          </a:p>
          <a:p>
            <a:r>
              <a:rPr lang="ko-KR" altLang="en-US" sz="1000" dirty="0"/>
              <a:t>경보에서</a:t>
            </a:r>
            <a:r>
              <a:rPr lang="en-US" altLang="ko-KR" sz="1000" dirty="0"/>
              <a:t> </a:t>
            </a:r>
            <a:r>
              <a:rPr lang="ko-KR" altLang="en-US" sz="1000" dirty="0"/>
              <a:t>수정을 클릭하여 </a:t>
            </a:r>
            <a:endParaRPr lang="en-US" altLang="ko-KR" sz="1000" dirty="0"/>
          </a:p>
          <a:p>
            <a:r>
              <a:rPr lang="ko-KR" altLang="en-US" sz="1000" dirty="0"/>
              <a:t>값을 입력한다</a:t>
            </a:r>
            <a:r>
              <a:rPr lang="en-US" altLang="ko-KR" sz="10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178786" y="62068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TCP/IP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연결 방식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FB95ADA-46CA-46C2-A138-0DD9B05B9D02}"/>
              </a:ext>
            </a:extLst>
          </p:cNvPr>
          <p:cNvSpPr/>
          <p:nvPr/>
        </p:nvSpPr>
        <p:spPr>
          <a:xfrm>
            <a:off x="0" y="19457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10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알람 케이블 연결 및 설정 방법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사용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4" name="슬라이드 번호 개체 틀 2">
            <a:extLst>
              <a:ext uri="{FF2B5EF4-FFF2-40B4-BE49-F238E27FC236}">
                <a16:creationId xmlns:a16="http://schemas.microsoft.com/office/drawing/2014/main" id="{7A5F60BE-8619-426C-9F8E-027DA28E9E74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12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720D9A4-0400-8151-96BE-4FD5825BA4A3}"/>
              </a:ext>
            </a:extLst>
          </p:cNvPr>
          <p:cNvGrpSpPr/>
          <p:nvPr/>
        </p:nvGrpSpPr>
        <p:grpSpPr>
          <a:xfrm>
            <a:off x="539552" y="1152154"/>
            <a:ext cx="5256584" cy="1844055"/>
            <a:chOff x="539552" y="1152154"/>
            <a:chExt cx="5543550" cy="20193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C3FAE13-66D3-5CAA-62F8-D738DC4F4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2" y="1152154"/>
              <a:ext cx="5543550" cy="20193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1BC90E-F9A2-3743-4BC4-B334C8490BCF}"/>
                </a:ext>
              </a:extLst>
            </p:cNvPr>
            <p:cNvSpPr txBox="1"/>
            <p:nvPr/>
          </p:nvSpPr>
          <p:spPr>
            <a:xfrm>
              <a:off x="919247" y="1516395"/>
              <a:ext cx="102310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TCP</a:t>
              </a:r>
              <a:r>
                <a:rPr lang="ko-KR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ko-KR" dirty="0">
                  <a:solidFill>
                    <a:srgbClr val="FF0000"/>
                  </a:solidFill>
                </a:rPr>
                <a:t>/ IP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1824A1E2-10C7-7884-337F-75897C900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92" t="26050" b="27750"/>
          <a:stretch/>
        </p:blipFill>
        <p:spPr>
          <a:xfrm>
            <a:off x="539552" y="3055538"/>
            <a:ext cx="4032448" cy="255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B5651-2C2E-81DB-25F6-F728937A39FB}"/>
              </a:ext>
            </a:extLst>
          </p:cNvPr>
          <p:cNvSpPr txBox="1"/>
          <p:nvPr/>
        </p:nvSpPr>
        <p:spPr>
          <a:xfrm>
            <a:off x="4283960" y="3588282"/>
            <a:ext cx="6084316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1) </a:t>
            </a:r>
            <a:r>
              <a:rPr lang="ko-KR" altLang="en-US" sz="1050" b="1" dirty="0">
                <a:latin typeface="+mn-ea"/>
              </a:rPr>
              <a:t>네트워크 설정</a:t>
            </a:r>
            <a:endParaRPr lang="en-US" altLang="ko-KR" sz="105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    -. </a:t>
            </a:r>
            <a:r>
              <a:rPr lang="ko-KR" altLang="en-US" sz="1050" b="1" dirty="0">
                <a:latin typeface="+mn-ea"/>
              </a:rPr>
              <a:t>기본값 </a:t>
            </a:r>
            <a:r>
              <a:rPr lang="en-US" altLang="ko-KR" sz="1050" b="1" dirty="0">
                <a:latin typeface="+mn-ea"/>
              </a:rPr>
              <a:t>: </a:t>
            </a:r>
            <a:r>
              <a:rPr lang="ko-KR" altLang="en-US" sz="1050" b="1" dirty="0">
                <a:latin typeface="+mn-ea"/>
              </a:rPr>
              <a:t>자동 </a:t>
            </a:r>
            <a:r>
              <a:rPr lang="en-US" altLang="ko-KR" sz="1050" b="1" dirty="0">
                <a:latin typeface="+mn-ea"/>
              </a:rPr>
              <a:t>(</a:t>
            </a:r>
            <a:r>
              <a:rPr lang="ko-KR" altLang="en-US" sz="1050" b="1" dirty="0" err="1">
                <a:latin typeface="+mn-ea"/>
              </a:rPr>
              <a:t>알람케이블</a:t>
            </a:r>
            <a:r>
              <a:rPr lang="ko-KR" altLang="en-US" sz="1050" b="1" dirty="0">
                <a:latin typeface="+mn-ea"/>
              </a:rPr>
              <a:t> </a:t>
            </a:r>
            <a:r>
              <a:rPr lang="ko-KR" altLang="en-US" sz="1050" b="1" dirty="0" err="1">
                <a:latin typeface="+mn-ea"/>
              </a:rPr>
              <a:t>체결시</a:t>
            </a:r>
            <a:r>
              <a:rPr lang="ko-KR" altLang="en-US" sz="1050" b="1" dirty="0">
                <a:latin typeface="+mn-ea"/>
              </a:rPr>
              <a:t> 네트워크 자동 탐색</a:t>
            </a:r>
            <a:r>
              <a:rPr lang="en-US" altLang="ko-KR" sz="1050" b="1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    -. </a:t>
            </a:r>
            <a:r>
              <a:rPr lang="ko-KR" altLang="en-US" sz="1050" b="1" dirty="0">
                <a:latin typeface="+mn-ea"/>
              </a:rPr>
              <a:t>수동 </a:t>
            </a:r>
            <a:r>
              <a:rPr lang="en-US" altLang="ko-KR" sz="1050" b="1" dirty="0">
                <a:latin typeface="+mn-ea"/>
              </a:rPr>
              <a:t>IP </a:t>
            </a:r>
            <a:r>
              <a:rPr lang="ko-KR" altLang="en-US" sz="1050" b="1" dirty="0">
                <a:latin typeface="+mn-ea"/>
              </a:rPr>
              <a:t>셋팅 시</a:t>
            </a:r>
            <a:r>
              <a:rPr lang="en-US" altLang="ko-KR" sz="1050" b="1" dirty="0">
                <a:latin typeface="+mn-ea"/>
              </a:rPr>
              <a:t>, </a:t>
            </a:r>
            <a:r>
              <a:rPr lang="ko-KR" altLang="en-US" sz="1050" b="1" dirty="0">
                <a:latin typeface="+mn-ea"/>
              </a:rPr>
              <a:t>수동 </a:t>
            </a:r>
            <a:r>
              <a:rPr lang="en-US" altLang="ko-KR" sz="1050" b="1" dirty="0">
                <a:latin typeface="+mn-ea"/>
              </a:rPr>
              <a:t>“</a:t>
            </a:r>
            <a:r>
              <a:rPr lang="ko-KR" altLang="en-US" sz="1050" b="1" dirty="0">
                <a:latin typeface="+mn-ea"/>
              </a:rPr>
              <a:t>체크</a:t>
            </a:r>
            <a:r>
              <a:rPr lang="en-US" altLang="ko-KR" sz="1050" b="1" dirty="0">
                <a:latin typeface="+mn-ea"/>
              </a:rPr>
              <a:t>” </a:t>
            </a:r>
            <a:r>
              <a:rPr lang="ko-KR" altLang="en-US" sz="1050" b="1" dirty="0">
                <a:latin typeface="+mn-ea"/>
              </a:rPr>
              <a:t>후 각 어드레스 정보를 입력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8E3C17-D749-CE7A-8A1A-021372A35D1B}"/>
              </a:ext>
            </a:extLst>
          </p:cNvPr>
          <p:cNvGrpSpPr/>
          <p:nvPr/>
        </p:nvGrpSpPr>
        <p:grpSpPr>
          <a:xfrm>
            <a:off x="467544" y="2978837"/>
            <a:ext cx="6405758" cy="2469259"/>
            <a:chOff x="2483710" y="796211"/>
            <a:chExt cx="5444453" cy="209870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8BF4349-271B-0967-8259-F366B26C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710" y="796211"/>
              <a:ext cx="5444453" cy="2098700"/>
            </a:xfrm>
            <a:prstGeom prst="rect">
              <a:avLst/>
            </a:prstGeom>
          </p:spPr>
        </p:pic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D4218839-CFA9-D922-9DDA-9EF577BB61D6}"/>
                </a:ext>
              </a:extLst>
            </p:cNvPr>
            <p:cNvSpPr/>
            <p:nvPr/>
          </p:nvSpPr>
          <p:spPr>
            <a:xfrm flipH="1" flipV="1">
              <a:off x="7236369" y="1471980"/>
              <a:ext cx="432061" cy="1164907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71A46BF4-B36C-9EA3-50DA-2590DC705F29}"/>
                </a:ext>
              </a:extLst>
            </p:cNvPr>
            <p:cNvSpPr/>
            <p:nvPr/>
          </p:nvSpPr>
          <p:spPr>
            <a:xfrm flipH="1" flipV="1">
              <a:off x="3275820" y="1457764"/>
              <a:ext cx="3422887" cy="1139663"/>
            </a:xfrm>
            <a:custGeom>
              <a:avLst/>
              <a:gdLst>
                <a:gd name="connsiteX0" fmla="*/ 3387453 w 3422887"/>
                <a:gd name="connsiteY0" fmla="*/ 1139663 h 1139663"/>
                <a:gd name="connsiteX1" fmla="*/ 2805411 w 3422887"/>
                <a:gd name="connsiteY1" fmla="*/ 1139663 h 1139663"/>
                <a:gd name="connsiteX2" fmla="*/ 2769977 w 3422887"/>
                <a:gd name="connsiteY2" fmla="*/ 1104229 h 1139663"/>
                <a:gd name="connsiteX3" fmla="*/ 2769977 w 3422887"/>
                <a:gd name="connsiteY3" fmla="*/ 962495 h 1139663"/>
                <a:gd name="connsiteX4" fmla="*/ 2773510 w 3422887"/>
                <a:gd name="connsiteY4" fmla="*/ 953965 h 1139663"/>
                <a:gd name="connsiteX5" fmla="*/ 2282672 w 3422887"/>
                <a:gd name="connsiteY5" fmla="*/ 953965 h 1139663"/>
                <a:gd name="connsiteX6" fmla="*/ 2247238 w 3422887"/>
                <a:gd name="connsiteY6" fmla="*/ 918531 h 1139663"/>
                <a:gd name="connsiteX7" fmla="*/ 2247238 w 3422887"/>
                <a:gd name="connsiteY7" fmla="*/ 776797 h 1139663"/>
                <a:gd name="connsiteX8" fmla="*/ 2253296 w 3422887"/>
                <a:gd name="connsiteY8" fmla="*/ 762171 h 1139663"/>
                <a:gd name="connsiteX9" fmla="*/ 1729760 w 3422887"/>
                <a:gd name="connsiteY9" fmla="*/ 762171 h 1139663"/>
                <a:gd name="connsiteX10" fmla="*/ 1694326 w 3422887"/>
                <a:gd name="connsiteY10" fmla="*/ 726737 h 1139663"/>
                <a:gd name="connsiteX11" fmla="*/ 1694326 w 3422887"/>
                <a:gd name="connsiteY11" fmla="*/ 587803 h 1139663"/>
                <a:gd name="connsiteX12" fmla="*/ 1143572 w 3422887"/>
                <a:gd name="connsiteY12" fmla="*/ 587803 h 1139663"/>
                <a:gd name="connsiteX13" fmla="*/ 1108138 w 3422887"/>
                <a:gd name="connsiteY13" fmla="*/ 552369 h 1139663"/>
                <a:gd name="connsiteX14" fmla="*/ 1108138 w 3422887"/>
                <a:gd name="connsiteY14" fmla="*/ 413435 h 1139663"/>
                <a:gd name="connsiteX15" fmla="*/ 573096 w 3422887"/>
                <a:gd name="connsiteY15" fmla="*/ 413435 h 1139663"/>
                <a:gd name="connsiteX16" fmla="*/ 537662 w 3422887"/>
                <a:gd name="connsiteY16" fmla="*/ 378001 h 1139663"/>
                <a:gd name="connsiteX17" fmla="*/ 537662 w 3422887"/>
                <a:gd name="connsiteY17" fmla="*/ 236267 h 1139663"/>
                <a:gd name="connsiteX18" fmla="*/ 547464 w 3422887"/>
                <a:gd name="connsiteY18" fmla="*/ 212602 h 1139663"/>
                <a:gd name="connsiteX19" fmla="*/ 35434 w 3422887"/>
                <a:gd name="connsiteY19" fmla="*/ 212602 h 1139663"/>
                <a:gd name="connsiteX20" fmla="*/ 0 w 3422887"/>
                <a:gd name="connsiteY20" fmla="*/ 177168 h 1139663"/>
                <a:gd name="connsiteX21" fmla="*/ 0 w 3422887"/>
                <a:gd name="connsiteY21" fmla="*/ 35434 h 1139663"/>
                <a:gd name="connsiteX22" fmla="*/ 35434 w 3422887"/>
                <a:gd name="connsiteY22" fmla="*/ 0 h 1139663"/>
                <a:gd name="connsiteX23" fmla="*/ 617476 w 3422887"/>
                <a:gd name="connsiteY23" fmla="*/ 0 h 1139663"/>
                <a:gd name="connsiteX24" fmla="*/ 652910 w 3422887"/>
                <a:gd name="connsiteY24" fmla="*/ 35434 h 1139663"/>
                <a:gd name="connsiteX25" fmla="*/ 652910 w 3422887"/>
                <a:gd name="connsiteY25" fmla="*/ 177168 h 1139663"/>
                <a:gd name="connsiteX26" fmla="*/ 643108 w 3422887"/>
                <a:gd name="connsiteY26" fmla="*/ 200833 h 1139663"/>
                <a:gd name="connsiteX27" fmla="*/ 1155138 w 3422887"/>
                <a:gd name="connsiteY27" fmla="*/ 200833 h 1139663"/>
                <a:gd name="connsiteX28" fmla="*/ 1190572 w 3422887"/>
                <a:gd name="connsiteY28" fmla="*/ 236267 h 1139663"/>
                <a:gd name="connsiteX29" fmla="*/ 1190572 w 3422887"/>
                <a:gd name="connsiteY29" fmla="*/ 375201 h 1139663"/>
                <a:gd name="connsiteX30" fmla="*/ 1725614 w 3422887"/>
                <a:gd name="connsiteY30" fmla="*/ 375201 h 1139663"/>
                <a:gd name="connsiteX31" fmla="*/ 1761048 w 3422887"/>
                <a:gd name="connsiteY31" fmla="*/ 410635 h 1139663"/>
                <a:gd name="connsiteX32" fmla="*/ 1761048 w 3422887"/>
                <a:gd name="connsiteY32" fmla="*/ 549569 h 1139663"/>
                <a:gd name="connsiteX33" fmla="*/ 2311802 w 3422887"/>
                <a:gd name="connsiteY33" fmla="*/ 549569 h 1139663"/>
                <a:gd name="connsiteX34" fmla="*/ 2347236 w 3422887"/>
                <a:gd name="connsiteY34" fmla="*/ 585003 h 1139663"/>
                <a:gd name="connsiteX35" fmla="*/ 2347236 w 3422887"/>
                <a:gd name="connsiteY35" fmla="*/ 726737 h 1139663"/>
                <a:gd name="connsiteX36" fmla="*/ 2341178 w 3422887"/>
                <a:gd name="connsiteY36" fmla="*/ 741363 h 1139663"/>
                <a:gd name="connsiteX37" fmla="*/ 2864714 w 3422887"/>
                <a:gd name="connsiteY37" fmla="*/ 741363 h 1139663"/>
                <a:gd name="connsiteX38" fmla="*/ 2900148 w 3422887"/>
                <a:gd name="connsiteY38" fmla="*/ 776797 h 1139663"/>
                <a:gd name="connsiteX39" fmla="*/ 2900148 w 3422887"/>
                <a:gd name="connsiteY39" fmla="*/ 918531 h 1139663"/>
                <a:gd name="connsiteX40" fmla="*/ 2896615 w 3422887"/>
                <a:gd name="connsiteY40" fmla="*/ 927061 h 1139663"/>
                <a:gd name="connsiteX41" fmla="*/ 3387453 w 3422887"/>
                <a:gd name="connsiteY41" fmla="*/ 927061 h 1139663"/>
                <a:gd name="connsiteX42" fmla="*/ 3422887 w 3422887"/>
                <a:gd name="connsiteY42" fmla="*/ 962495 h 1139663"/>
                <a:gd name="connsiteX43" fmla="*/ 3422887 w 3422887"/>
                <a:gd name="connsiteY43" fmla="*/ 1104229 h 1139663"/>
                <a:gd name="connsiteX44" fmla="*/ 3387453 w 3422887"/>
                <a:gd name="connsiteY44" fmla="*/ 1139663 h 1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22887" h="1139663">
                  <a:moveTo>
                    <a:pt x="3387453" y="1139663"/>
                  </a:moveTo>
                  <a:lnTo>
                    <a:pt x="2805411" y="1139663"/>
                  </a:lnTo>
                  <a:cubicBezTo>
                    <a:pt x="2785841" y="1139663"/>
                    <a:pt x="2769977" y="1123799"/>
                    <a:pt x="2769977" y="1104229"/>
                  </a:cubicBezTo>
                  <a:lnTo>
                    <a:pt x="2769977" y="962495"/>
                  </a:lnTo>
                  <a:lnTo>
                    <a:pt x="2773510" y="953965"/>
                  </a:lnTo>
                  <a:lnTo>
                    <a:pt x="2282672" y="953965"/>
                  </a:lnTo>
                  <a:cubicBezTo>
                    <a:pt x="2263102" y="953965"/>
                    <a:pt x="2247238" y="938101"/>
                    <a:pt x="2247238" y="918531"/>
                  </a:cubicBezTo>
                  <a:lnTo>
                    <a:pt x="2247238" y="776797"/>
                  </a:lnTo>
                  <a:lnTo>
                    <a:pt x="2253296" y="762171"/>
                  </a:lnTo>
                  <a:lnTo>
                    <a:pt x="1729760" y="762171"/>
                  </a:lnTo>
                  <a:cubicBezTo>
                    <a:pt x="1710190" y="762171"/>
                    <a:pt x="1694326" y="746307"/>
                    <a:pt x="1694326" y="726737"/>
                  </a:cubicBezTo>
                  <a:lnTo>
                    <a:pt x="1694326" y="587803"/>
                  </a:lnTo>
                  <a:lnTo>
                    <a:pt x="1143572" y="587803"/>
                  </a:lnTo>
                  <a:cubicBezTo>
                    <a:pt x="1124002" y="587803"/>
                    <a:pt x="1108138" y="571939"/>
                    <a:pt x="1108138" y="552369"/>
                  </a:cubicBezTo>
                  <a:lnTo>
                    <a:pt x="1108138" y="413435"/>
                  </a:lnTo>
                  <a:lnTo>
                    <a:pt x="573096" y="413435"/>
                  </a:lnTo>
                  <a:cubicBezTo>
                    <a:pt x="553526" y="413435"/>
                    <a:pt x="537662" y="397571"/>
                    <a:pt x="537662" y="378001"/>
                  </a:cubicBezTo>
                  <a:lnTo>
                    <a:pt x="537662" y="236267"/>
                  </a:lnTo>
                  <a:lnTo>
                    <a:pt x="547464" y="212602"/>
                  </a:lnTo>
                  <a:lnTo>
                    <a:pt x="35434" y="212602"/>
                  </a:lnTo>
                  <a:cubicBezTo>
                    <a:pt x="15864" y="212602"/>
                    <a:pt x="0" y="196738"/>
                    <a:pt x="0" y="177168"/>
                  </a:cubicBezTo>
                  <a:lnTo>
                    <a:pt x="0" y="35434"/>
                  </a:lnTo>
                  <a:cubicBezTo>
                    <a:pt x="0" y="15864"/>
                    <a:pt x="15864" y="0"/>
                    <a:pt x="35434" y="0"/>
                  </a:cubicBezTo>
                  <a:lnTo>
                    <a:pt x="617476" y="0"/>
                  </a:lnTo>
                  <a:cubicBezTo>
                    <a:pt x="637046" y="0"/>
                    <a:pt x="652910" y="15864"/>
                    <a:pt x="652910" y="35434"/>
                  </a:cubicBezTo>
                  <a:lnTo>
                    <a:pt x="652910" y="177168"/>
                  </a:lnTo>
                  <a:lnTo>
                    <a:pt x="643108" y="200833"/>
                  </a:lnTo>
                  <a:lnTo>
                    <a:pt x="1155138" y="200833"/>
                  </a:lnTo>
                  <a:cubicBezTo>
                    <a:pt x="1174708" y="200833"/>
                    <a:pt x="1190572" y="216697"/>
                    <a:pt x="1190572" y="236267"/>
                  </a:cubicBezTo>
                  <a:lnTo>
                    <a:pt x="1190572" y="375201"/>
                  </a:lnTo>
                  <a:lnTo>
                    <a:pt x="1725614" y="375201"/>
                  </a:lnTo>
                  <a:cubicBezTo>
                    <a:pt x="1745184" y="375201"/>
                    <a:pt x="1761048" y="391065"/>
                    <a:pt x="1761048" y="410635"/>
                  </a:cubicBezTo>
                  <a:lnTo>
                    <a:pt x="1761048" y="549569"/>
                  </a:lnTo>
                  <a:lnTo>
                    <a:pt x="2311802" y="549569"/>
                  </a:lnTo>
                  <a:cubicBezTo>
                    <a:pt x="2331372" y="549569"/>
                    <a:pt x="2347236" y="565433"/>
                    <a:pt x="2347236" y="585003"/>
                  </a:cubicBezTo>
                  <a:lnTo>
                    <a:pt x="2347236" y="726737"/>
                  </a:lnTo>
                  <a:lnTo>
                    <a:pt x="2341178" y="741363"/>
                  </a:lnTo>
                  <a:lnTo>
                    <a:pt x="2864714" y="741363"/>
                  </a:lnTo>
                  <a:cubicBezTo>
                    <a:pt x="2884284" y="741363"/>
                    <a:pt x="2900148" y="757227"/>
                    <a:pt x="2900148" y="776797"/>
                  </a:cubicBezTo>
                  <a:lnTo>
                    <a:pt x="2900148" y="918531"/>
                  </a:lnTo>
                  <a:lnTo>
                    <a:pt x="2896615" y="927061"/>
                  </a:lnTo>
                  <a:lnTo>
                    <a:pt x="3387453" y="927061"/>
                  </a:lnTo>
                  <a:cubicBezTo>
                    <a:pt x="3407023" y="927061"/>
                    <a:pt x="3422887" y="942925"/>
                    <a:pt x="3422887" y="962495"/>
                  </a:cubicBezTo>
                  <a:lnTo>
                    <a:pt x="3422887" y="1104229"/>
                  </a:lnTo>
                  <a:cubicBezTo>
                    <a:pt x="3422887" y="1123799"/>
                    <a:pt x="3407023" y="1139663"/>
                    <a:pt x="3387453" y="113966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56" name="직선 연결선 55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0B6F998-4D48-461C-B8B6-3ADA0B571B11}"/>
              </a:ext>
            </a:extLst>
          </p:cNvPr>
          <p:cNvSpPr/>
          <p:nvPr/>
        </p:nvSpPr>
        <p:spPr>
          <a:xfrm>
            <a:off x="0" y="19457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10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알람 케이블 연결 및 설정 방법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사용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44" name="슬라이드 번호 개체 틀 2">
            <a:extLst>
              <a:ext uri="{FF2B5EF4-FFF2-40B4-BE49-F238E27FC236}">
                <a16:creationId xmlns:a16="http://schemas.microsoft.com/office/drawing/2014/main" id="{760D4E21-666C-492D-AC43-DA47CF5B962E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13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23E2D74-1785-898C-39D2-46AC39178F48}"/>
              </a:ext>
            </a:extLst>
          </p:cNvPr>
          <p:cNvGrpSpPr/>
          <p:nvPr/>
        </p:nvGrpSpPr>
        <p:grpSpPr>
          <a:xfrm>
            <a:off x="467544" y="1155984"/>
            <a:ext cx="4394541" cy="1596606"/>
            <a:chOff x="1473603" y="764704"/>
            <a:chExt cx="4394541" cy="159660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3D7F16D-FBC3-4F4E-840F-6DD0FB29E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3603" y="764704"/>
              <a:ext cx="4394541" cy="15966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065CA9-520D-60E8-F35E-53E8C2E31B86}"/>
                </a:ext>
              </a:extLst>
            </p:cNvPr>
            <p:cNvSpPr txBox="1"/>
            <p:nvPr/>
          </p:nvSpPr>
          <p:spPr>
            <a:xfrm>
              <a:off x="3033040" y="1045508"/>
              <a:ext cx="1504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DRY</a:t>
              </a:r>
              <a:r>
                <a:rPr lang="en-US" altLang="ko-KR" dirty="0"/>
                <a:t> </a:t>
              </a:r>
              <a:r>
                <a:rPr lang="en-US" altLang="ko-KR" dirty="0">
                  <a:solidFill>
                    <a:srgbClr val="FF0000"/>
                  </a:solidFill>
                </a:rPr>
                <a:t>Contact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ADF7254C-E0D8-E61B-3330-971972FC5B01}"/>
              </a:ext>
            </a:extLst>
          </p:cNvPr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DRY Contact (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접점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연결 방식           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B9E0AE5-350E-CEAB-4CF5-38FF3179EB9B}"/>
              </a:ext>
            </a:extLst>
          </p:cNvPr>
          <p:cNvGrpSpPr/>
          <p:nvPr/>
        </p:nvGrpSpPr>
        <p:grpSpPr>
          <a:xfrm>
            <a:off x="4729882" y="5141732"/>
            <a:ext cx="1882968" cy="182602"/>
            <a:chOff x="4458608" y="5262622"/>
            <a:chExt cx="1882968" cy="182602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02043D8D-970B-8381-B2FD-8F274FE43782}"/>
                </a:ext>
              </a:extLst>
            </p:cNvPr>
            <p:cNvSpPr/>
            <p:nvPr/>
          </p:nvSpPr>
          <p:spPr>
            <a:xfrm>
              <a:off x="4458608" y="5262622"/>
              <a:ext cx="905480" cy="182602"/>
            </a:xfrm>
            <a:prstGeom prst="roundRect">
              <a:avLst/>
            </a:prstGeom>
            <a:solidFill>
              <a:srgbClr val="00FFFF">
                <a:alpha val="3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77A18517-2192-C2BF-614A-1C2C6F2D42C2}"/>
                </a:ext>
              </a:extLst>
            </p:cNvPr>
            <p:cNvSpPr/>
            <p:nvPr/>
          </p:nvSpPr>
          <p:spPr>
            <a:xfrm>
              <a:off x="5436096" y="5262622"/>
              <a:ext cx="905480" cy="18260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EF0FB3-855B-B787-E6C8-61568110841E}"/>
              </a:ext>
            </a:extLst>
          </p:cNvPr>
          <p:cNvSpPr txBox="1"/>
          <p:nvPr/>
        </p:nvSpPr>
        <p:spPr>
          <a:xfrm>
            <a:off x="611560" y="5448097"/>
            <a:ext cx="6483652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접점의 알람 핀 배열 및 접점 상태 수정 가능</a:t>
            </a:r>
            <a:endParaRPr lang="en-US" altLang="ko-KR" sz="1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핀 번호</a:t>
            </a:r>
            <a:r>
              <a:rPr lang="en-US" altLang="ko-KR" sz="1200" dirty="0"/>
              <a:t>(1~6)</a:t>
            </a:r>
            <a:r>
              <a:rPr lang="ko-KR" altLang="en-US" sz="1200" dirty="0"/>
              <a:t>에 맞는 경보 항목 선택 후 </a:t>
            </a:r>
            <a:r>
              <a:rPr lang="ko-KR" altLang="en-US" sz="1200" dirty="0">
                <a:highlight>
                  <a:srgbClr val="FFFF00"/>
                </a:highlight>
              </a:rPr>
              <a:t>장비 </a:t>
            </a:r>
            <a:r>
              <a:rPr lang="ko-KR" altLang="en-US" sz="1200" dirty="0" err="1">
                <a:highlight>
                  <a:srgbClr val="FFFF00"/>
                </a:highlight>
              </a:rPr>
              <a:t>설정내리기</a:t>
            </a:r>
            <a:r>
              <a:rPr lang="ko-KR" altLang="en-US" sz="1200" dirty="0">
                <a:highlight>
                  <a:srgbClr val="FFFF00"/>
                </a:highlight>
              </a:rPr>
              <a:t> 클릭</a:t>
            </a:r>
            <a:endParaRPr lang="en-US" altLang="ko-KR" sz="12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현재 정류기에 설정된 정보 확인 시</a:t>
            </a:r>
            <a:r>
              <a:rPr lang="en-US" altLang="ko-KR" sz="1200" dirty="0"/>
              <a:t>, </a:t>
            </a:r>
            <a:r>
              <a:rPr lang="ko-KR" altLang="en-US" sz="1200" dirty="0">
                <a:highlight>
                  <a:srgbClr val="00FFFF"/>
                </a:highlight>
              </a:rPr>
              <a:t>현재 설정 불러오기 클릭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0A896-589E-5B40-9639-788A03E87C35}"/>
              </a:ext>
            </a:extLst>
          </p:cNvPr>
          <p:cNvSpPr txBox="1"/>
          <p:nvPr/>
        </p:nvSpPr>
        <p:spPr>
          <a:xfrm>
            <a:off x="2221229" y="2826955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0099"/>
                </a:solidFill>
              </a:rPr>
              <a:t>접점 기본 </a:t>
            </a:r>
            <a:r>
              <a:rPr lang="ko-KR" altLang="en-US" b="1" dirty="0" err="1">
                <a:solidFill>
                  <a:srgbClr val="000099"/>
                </a:solidFill>
              </a:rPr>
              <a:t>설정값</a:t>
            </a:r>
            <a:endParaRPr lang="ko-KR" altLang="en-US" b="1" dirty="0">
              <a:solidFill>
                <a:srgbClr val="0000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EE667-0A55-C6DA-AB06-DAFE3CBBD535}"/>
              </a:ext>
            </a:extLst>
          </p:cNvPr>
          <p:cNvSpPr txBox="1"/>
          <p:nvPr/>
        </p:nvSpPr>
        <p:spPr>
          <a:xfrm>
            <a:off x="5843694" y="2822466"/>
            <a:ext cx="1370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[</a:t>
            </a:r>
            <a:r>
              <a:rPr lang="ko-KR" altLang="en-US" sz="1100" b="1" dirty="0">
                <a:solidFill>
                  <a:srgbClr val="FF0000"/>
                </a:solidFill>
              </a:rPr>
              <a:t>접점 기본 </a:t>
            </a:r>
            <a:r>
              <a:rPr lang="ko-KR" altLang="en-US" sz="1100" b="1" dirty="0" err="1">
                <a:solidFill>
                  <a:srgbClr val="FF0000"/>
                </a:solidFill>
              </a:rPr>
              <a:t>설정값</a:t>
            </a:r>
            <a:r>
              <a:rPr lang="en-US" altLang="ko-KR" sz="1100" b="1" dirty="0">
                <a:solidFill>
                  <a:srgbClr val="FF0000"/>
                </a:solidFill>
              </a:rPr>
              <a:t>]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89EF737-BE15-F1BF-D7AC-D6EE9D4A4776}"/>
              </a:ext>
            </a:extLst>
          </p:cNvPr>
          <p:cNvCxnSpPr>
            <a:cxnSpLocks/>
          </p:cNvCxnSpPr>
          <p:nvPr/>
        </p:nvCxnSpPr>
        <p:spPr>
          <a:xfrm flipV="1">
            <a:off x="6444208" y="3125733"/>
            <a:ext cx="0" cy="606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E05897A9-2E95-F0FA-0A84-7D57F6FBBBCD}"/>
              </a:ext>
            </a:extLst>
          </p:cNvPr>
          <p:cNvGrpSpPr/>
          <p:nvPr/>
        </p:nvGrpSpPr>
        <p:grpSpPr>
          <a:xfrm>
            <a:off x="719765" y="3031044"/>
            <a:ext cx="6210026" cy="2414235"/>
            <a:chOff x="719765" y="3031045"/>
            <a:chExt cx="5444454" cy="211660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735EB13-8C2D-7334-933C-41045BFBD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765" y="3031045"/>
              <a:ext cx="5444454" cy="2116608"/>
            </a:xfrm>
            <a:prstGeom prst="rect">
              <a:avLst/>
            </a:prstGeom>
          </p:spPr>
        </p:pic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AFB779F0-62D7-4016-BA66-F797C6606DC4}"/>
                </a:ext>
              </a:extLst>
            </p:cNvPr>
            <p:cNvSpPr/>
            <p:nvPr/>
          </p:nvSpPr>
          <p:spPr>
            <a:xfrm flipH="1" flipV="1">
              <a:off x="5040363" y="3704293"/>
              <a:ext cx="432061" cy="1164907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1C45798-FEC4-445F-3161-AA823BF5E2D1}"/>
                </a:ext>
              </a:extLst>
            </p:cNvPr>
            <p:cNvSpPr/>
            <p:nvPr/>
          </p:nvSpPr>
          <p:spPr>
            <a:xfrm flipH="1" flipV="1">
              <a:off x="1511875" y="3704292"/>
              <a:ext cx="3469078" cy="1129671"/>
            </a:xfrm>
            <a:custGeom>
              <a:avLst/>
              <a:gdLst>
                <a:gd name="connsiteX0" fmla="*/ 3387453 w 3422887"/>
                <a:gd name="connsiteY0" fmla="*/ 1139663 h 1139663"/>
                <a:gd name="connsiteX1" fmla="*/ 2805411 w 3422887"/>
                <a:gd name="connsiteY1" fmla="*/ 1139663 h 1139663"/>
                <a:gd name="connsiteX2" fmla="*/ 2769977 w 3422887"/>
                <a:gd name="connsiteY2" fmla="*/ 1104229 h 1139663"/>
                <a:gd name="connsiteX3" fmla="*/ 2769977 w 3422887"/>
                <a:gd name="connsiteY3" fmla="*/ 962495 h 1139663"/>
                <a:gd name="connsiteX4" fmla="*/ 2773510 w 3422887"/>
                <a:gd name="connsiteY4" fmla="*/ 953965 h 1139663"/>
                <a:gd name="connsiteX5" fmla="*/ 2282672 w 3422887"/>
                <a:gd name="connsiteY5" fmla="*/ 953965 h 1139663"/>
                <a:gd name="connsiteX6" fmla="*/ 2247238 w 3422887"/>
                <a:gd name="connsiteY6" fmla="*/ 918531 h 1139663"/>
                <a:gd name="connsiteX7" fmla="*/ 2247238 w 3422887"/>
                <a:gd name="connsiteY7" fmla="*/ 776797 h 1139663"/>
                <a:gd name="connsiteX8" fmla="*/ 2253296 w 3422887"/>
                <a:gd name="connsiteY8" fmla="*/ 762171 h 1139663"/>
                <a:gd name="connsiteX9" fmla="*/ 1729760 w 3422887"/>
                <a:gd name="connsiteY9" fmla="*/ 762171 h 1139663"/>
                <a:gd name="connsiteX10" fmla="*/ 1694326 w 3422887"/>
                <a:gd name="connsiteY10" fmla="*/ 726737 h 1139663"/>
                <a:gd name="connsiteX11" fmla="*/ 1694326 w 3422887"/>
                <a:gd name="connsiteY11" fmla="*/ 587803 h 1139663"/>
                <a:gd name="connsiteX12" fmla="*/ 1143572 w 3422887"/>
                <a:gd name="connsiteY12" fmla="*/ 587803 h 1139663"/>
                <a:gd name="connsiteX13" fmla="*/ 1108138 w 3422887"/>
                <a:gd name="connsiteY13" fmla="*/ 552369 h 1139663"/>
                <a:gd name="connsiteX14" fmla="*/ 1108138 w 3422887"/>
                <a:gd name="connsiteY14" fmla="*/ 413435 h 1139663"/>
                <a:gd name="connsiteX15" fmla="*/ 573096 w 3422887"/>
                <a:gd name="connsiteY15" fmla="*/ 413435 h 1139663"/>
                <a:gd name="connsiteX16" fmla="*/ 537662 w 3422887"/>
                <a:gd name="connsiteY16" fmla="*/ 378001 h 1139663"/>
                <a:gd name="connsiteX17" fmla="*/ 537662 w 3422887"/>
                <a:gd name="connsiteY17" fmla="*/ 236267 h 1139663"/>
                <a:gd name="connsiteX18" fmla="*/ 547464 w 3422887"/>
                <a:gd name="connsiteY18" fmla="*/ 212602 h 1139663"/>
                <a:gd name="connsiteX19" fmla="*/ 35434 w 3422887"/>
                <a:gd name="connsiteY19" fmla="*/ 212602 h 1139663"/>
                <a:gd name="connsiteX20" fmla="*/ 0 w 3422887"/>
                <a:gd name="connsiteY20" fmla="*/ 177168 h 1139663"/>
                <a:gd name="connsiteX21" fmla="*/ 0 w 3422887"/>
                <a:gd name="connsiteY21" fmla="*/ 35434 h 1139663"/>
                <a:gd name="connsiteX22" fmla="*/ 35434 w 3422887"/>
                <a:gd name="connsiteY22" fmla="*/ 0 h 1139663"/>
                <a:gd name="connsiteX23" fmla="*/ 617476 w 3422887"/>
                <a:gd name="connsiteY23" fmla="*/ 0 h 1139663"/>
                <a:gd name="connsiteX24" fmla="*/ 652910 w 3422887"/>
                <a:gd name="connsiteY24" fmla="*/ 35434 h 1139663"/>
                <a:gd name="connsiteX25" fmla="*/ 652910 w 3422887"/>
                <a:gd name="connsiteY25" fmla="*/ 177168 h 1139663"/>
                <a:gd name="connsiteX26" fmla="*/ 643108 w 3422887"/>
                <a:gd name="connsiteY26" fmla="*/ 200833 h 1139663"/>
                <a:gd name="connsiteX27" fmla="*/ 1155138 w 3422887"/>
                <a:gd name="connsiteY27" fmla="*/ 200833 h 1139663"/>
                <a:gd name="connsiteX28" fmla="*/ 1190572 w 3422887"/>
                <a:gd name="connsiteY28" fmla="*/ 236267 h 1139663"/>
                <a:gd name="connsiteX29" fmla="*/ 1190572 w 3422887"/>
                <a:gd name="connsiteY29" fmla="*/ 375201 h 1139663"/>
                <a:gd name="connsiteX30" fmla="*/ 1725614 w 3422887"/>
                <a:gd name="connsiteY30" fmla="*/ 375201 h 1139663"/>
                <a:gd name="connsiteX31" fmla="*/ 1761048 w 3422887"/>
                <a:gd name="connsiteY31" fmla="*/ 410635 h 1139663"/>
                <a:gd name="connsiteX32" fmla="*/ 1761048 w 3422887"/>
                <a:gd name="connsiteY32" fmla="*/ 549569 h 1139663"/>
                <a:gd name="connsiteX33" fmla="*/ 2311802 w 3422887"/>
                <a:gd name="connsiteY33" fmla="*/ 549569 h 1139663"/>
                <a:gd name="connsiteX34" fmla="*/ 2347236 w 3422887"/>
                <a:gd name="connsiteY34" fmla="*/ 585003 h 1139663"/>
                <a:gd name="connsiteX35" fmla="*/ 2347236 w 3422887"/>
                <a:gd name="connsiteY35" fmla="*/ 726737 h 1139663"/>
                <a:gd name="connsiteX36" fmla="*/ 2341178 w 3422887"/>
                <a:gd name="connsiteY36" fmla="*/ 741363 h 1139663"/>
                <a:gd name="connsiteX37" fmla="*/ 2864714 w 3422887"/>
                <a:gd name="connsiteY37" fmla="*/ 741363 h 1139663"/>
                <a:gd name="connsiteX38" fmla="*/ 2900148 w 3422887"/>
                <a:gd name="connsiteY38" fmla="*/ 776797 h 1139663"/>
                <a:gd name="connsiteX39" fmla="*/ 2900148 w 3422887"/>
                <a:gd name="connsiteY39" fmla="*/ 918531 h 1139663"/>
                <a:gd name="connsiteX40" fmla="*/ 2896615 w 3422887"/>
                <a:gd name="connsiteY40" fmla="*/ 927061 h 1139663"/>
                <a:gd name="connsiteX41" fmla="*/ 3387453 w 3422887"/>
                <a:gd name="connsiteY41" fmla="*/ 927061 h 1139663"/>
                <a:gd name="connsiteX42" fmla="*/ 3422887 w 3422887"/>
                <a:gd name="connsiteY42" fmla="*/ 962495 h 1139663"/>
                <a:gd name="connsiteX43" fmla="*/ 3422887 w 3422887"/>
                <a:gd name="connsiteY43" fmla="*/ 1104229 h 1139663"/>
                <a:gd name="connsiteX44" fmla="*/ 3387453 w 3422887"/>
                <a:gd name="connsiteY44" fmla="*/ 1139663 h 1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22887" h="1139663">
                  <a:moveTo>
                    <a:pt x="3387453" y="1139663"/>
                  </a:moveTo>
                  <a:lnTo>
                    <a:pt x="2805411" y="1139663"/>
                  </a:lnTo>
                  <a:cubicBezTo>
                    <a:pt x="2785841" y="1139663"/>
                    <a:pt x="2769977" y="1123799"/>
                    <a:pt x="2769977" y="1104229"/>
                  </a:cubicBezTo>
                  <a:lnTo>
                    <a:pt x="2769977" y="962495"/>
                  </a:lnTo>
                  <a:lnTo>
                    <a:pt x="2773510" y="953965"/>
                  </a:lnTo>
                  <a:lnTo>
                    <a:pt x="2282672" y="953965"/>
                  </a:lnTo>
                  <a:cubicBezTo>
                    <a:pt x="2263102" y="953965"/>
                    <a:pt x="2247238" y="938101"/>
                    <a:pt x="2247238" y="918531"/>
                  </a:cubicBezTo>
                  <a:lnTo>
                    <a:pt x="2247238" y="776797"/>
                  </a:lnTo>
                  <a:lnTo>
                    <a:pt x="2253296" y="762171"/>
                  </a:lnTo>
                  <a:lnTo>
                    <a:pt x="1729760" y="762171"/>
                  </a:lnTo>
                  <a:cubicBezTo>
                    <a:pt x="1710190" y="762171"/>
                    <a:pt x="1694326" y="746307"/>
                    <a:pt x="1694326" y="726737"/>
                  </a:cubicBezTo>
                  <a:lnTo>
                    <a:pt x="1694326" y="587803"/>
                  </a:lnTo>
                  <a:lnTo>
                    <a:pt x="1143572" y="587803"/>
                  </a:lnTo>
                  <a:cubicBezTo>
                    <a:pt x="1124002" y="587803"/>
                    <a:pt x="1108138" y="571939"/>
                    <a:pt x="1108138" y="552369"/>
                  </a:cubicBezTo>
                  <a:lnTo>
                    <a:pt x="1108138" y="413435"/>
                  </a:lnTo>
                  <a:lnTo>
                    <a:pt x="573096" y="413435"/>
                  </a:lnTo>
                  <a:cubicBezTo>
                    <a:pt x="553526" y="413435"/>
                    <a:pt x="537662" y="397571"/>
                    <a:pt x="537662" y="378001"/>
                  </a:cubicBezTo>
                  <a:lnTo>
                    <a:pt x="537662" y="236267"/>
                  </a:lnTo>
                  <a:lnTo>
                    <a:pt x="547464" y="212602"/>
                  </a:lnTo>
                  <a:lnTo>
                    <a:pt x="35434" y="212602"/>
                  </a:lnTo>
                  <a:cubicBezTo>
                    <a:pt x="15864" y="212602"/>
                    <a:pt x="0" y="196738"/>
                    <a:pt x="0" y="177168"/>
                  </a:cubicBezTo>
                  <a:lnTo>
                    <a:pt x="0" y="35434"/>
                  </a:lnTo>
                  <a:cubicBezTo>
                    <a:pt x="0" y="15864"/>
                    <a:pt x="15864" y="0"/>
                    <a:pt x="35434" y="0"/>
                  </a:cubicBezTo>
                  <a:lnTo>
                    <a:pt x="617476" y="0"/>
                  </a:lnTo>
                  <a:cubicBezTo>
                    <a:pt x="637046" y="0"/>
                    <a:pt x="652910" y="15864"/>
                    <a:pt x="652910" y="35434"/>
                  </a:cubicBezTo>
                  <a:lnTo>
                    <a:pt x="652910" y="177168"/>
                  </a:lnTo>
                  <a:lnTo>
                    <a:pt x="643108" y="200833"/>
                  </a:lnTo>
                  <a:lnTo>
                    <a:pt x="1155138" y="200833"/>
                  </a:lnTo>
                  <a:cubicBezTo>
                    <a:pt x="1174708" y="200833"/>
                    <a:pt x="1190572" y="216697"/>
                    <a:pt x="1190572" y="236267"/>
                  </a:cubicBezTo>
                  <a:lnTo>
                    <a:pt x="1190572" y="375201"/>
                  </a:lnTo>
                  <a:lnTo>
                    <a:pt x="1725614" y="375201"/>
                  </a:lnTo>
                  <a:cubicBezTo>
                    <a:pt x="1745184" y="375201"/>
                    <a:pt x="1761048" y="391065"/>
                    <a:pt x="1761048" y="410635"/>
                  </a:cubicBezTo>
                  <a:lnTo>
                    <a:pt x="1761048" y="549569"/>
                  </a:lnTo>
                  <a:lnTo>
                    <a:pt x="2311802" y="549569"/>
                  </a:lnTo>
                  <a:cubicBezTo>
                    <a:pt x="2331372" y="549569"/>
                    <a:pt x="2347236" y="565433"/>
                    <a:pt x="2347236" y="585003"/>
                  </a:cubicBezTo>
                  <a:lnTo>
                    <a:pt x="2347236" y="726737"/>
                  </a:lnTo>
                  <a:lnTo>
                    <a:pt x="2341178" y="741363"/>
                  </a:lnTo>
                  <a:lnTo>
                    <a:pt x="2864714" y="741363"/>
                  </a:lnTo>
                  <a:cubicBezTo>
                    <a:pt x="2884284" y="741363"/>
                    <a:pt x="2900148" y="757227"/>
                    <a:pt x="2900148" y="776797"/>
                  </a:cubicBezTo>
                  <a:lnTo>
                    <a:pt x="2900148" y="918531"/>
                  </a:lnTo>
                  <a:lnTo>
                    <a:pt x="2896615" y="927061"/>
                  </a:lnTo>
                  <a:lnTo>
                    <a:pt x="3387453" y="927061"/>
                  </a:lnTo>
                  <a:cubicBezTo>
                    <a:pt x="3407023" y="927061"/>
                    <a:pt x="3422887" y="942925"/>
                    <a:pt x="3422887" y="962495"/>
                  </a:cubicBezTo>
                  <a:lnTo>
                    <a:pt x="3422887" y="1104229"/>
                  </a:lnTo>
                  <a:cubicBezTo>
                    <a:pt x="3422887" y="1123799"/>
                    <a:pt x="3407023" y="1139663"/>
                    <a:pt x="3387453" y="113966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178786" y="62068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TTL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방식 연결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삼성장비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TTL)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FB95ADA-46CA-46C2-A138-0DD9B05B9D02}"/>
              </a:ext>
            </a:extLst>
          </p:cNvPr>
          <p:cNvSpPr/>
          <p:nvPr/>
        </p:nvSpPr>
        <p:spPr>
          <a:xfrm>
            <a:off x="0" y="19457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10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알람 케이블 연결 및 설정 방법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사용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4" name="슬라이드 번호 개체 틀 2">
            <a:extLst>
              <a:ext uri="{FF2B5EF4-FFF2-40B4-BE49-F238E27FC236}">
                <a16:creationId xmlns:a16="http://schemas.microsoft.com/office/drawing/2014/main" id="{7A5F60BE-8619-426C-9F8E-027DA28E9E74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14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5240CFD-EC5C-C8C8-31D6-26DB4C5930A4}"/>
              </a:ext>
            </a:extLst>
          </p:cNvPr>
          <p:cNvGrpSpPr/>
          <p:nvPr/>
        </p:nvGrpSpPr>
        <p:grpSpPr>
          <a:xfrm>
            <a:off x="755576" y="1216822"/>
            <a:ext cx="5256584" cy="1562098"/>
            <a:chOff x="1331640" y="1217083"/>
            <a:chExt cx="5256584" cy="156209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CDB4292-AE82-CCBC-2AA7-C75855390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78883" y="-630160"/>
              <a:ext cx="1562098" cy="52565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5113CE-0E6E-1376-3A85-4C8709D24B77}"/>
                </a:ext>
              </a:extLst>
            </p:cNvPr>
            <p:cNvSpPr txBox="1"/>
            <p:nvPr/>
          </p:nvSpPr>
          <p:spPr>
            <a:xfrm>
              <a:off x="5220072" y="1556792"/>
              <a:ext cx="1090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rgbClr val="FF0000"/>
                  </a:solidFill>
                </a:rPr>
                <a:t>삼성 </a:t>
              </a:r>
              <a:r>
                <a:rPr lang="en-US" altLang="ko-KR" dirty="0">
                  <a:solidFill>
                    <a:srgbClr val="FF0000"/>
                  </a:solidFill>
                </a:rPr>
                <a:t>TTL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BE55FD-B4CE-09B3-8421-C61005327B59}"/>
              </a:ext>
            </a:extLst>
          </p:cNvPr>
          <p:cNvSpPr txBox="1"/>
          <p:nvPr/>
        </p:nvSpPr>
        <p:spPr>
          <a:xfrm>
            <a:off x="829342" y="5769387"/>
            <a:ext cx="6483652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접점의 알람 핀 배열 및 접점 상태 수정 가능</a:t>
            </a:r>
            <a:endParaRPr lang="en-US" altLang="ko-KR" sz="1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핀 번호</a:t>
            </a:r>
            <a:r>
              <a:rPr lang="en-US" altLang="ko-KR" sz="1200" dirty="0"/>
              <a:t>(1~6)</a:t>
            </a:r>
            <a:r>
              <a:rPr lang="ko-KR" altLang="en-US" sz="1200" dirty="0"/>
              <a:t>에 맞는 경보 항목 선택 후 </a:t>
            </a:r>
            <a:r>
              <a:rPr lang="ko-KR" altLang="en-US" sz="1200" dirty="0">
                <a:highlight>
                  <a:srgbClr val="FFFF00"/>
                </a:highlight>
              </a:rPr>
              <a:t>장비 </a:t>
            </a:r>
            <a:r>
              <a:rPr lang="ko-KR" altLang="en-US" sz="1200" dirty="0" err="1">
                <a:highlight>
                  <a:srgbClr val="FFFF00"/>
                </a:highlight>
              </a:rPr>
              <a:t>설정내리기</a:t>
            </a:r>
            <a:r>
              <a:rPr lang="ko-KR" altLang="en-US" sz="1200" dirty="0">
                <a:highlight>
                  <a:srgbClr val="FFFF00"/>
                </a:highlight>
              </a:rPr>
              <a:t> 클릭</a:t>
            </a:r>
            <a:endParaRPr lang="en-US" altLang="ko-KR" sz="12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현재 정류기에 설정된 정보 확인 시</a:t>
            </a:r>
            <a:r>
              <a:rPr lang="en-US" altLang="ko-KR" sz="1200" dirty="0"/>
              <a:t>, </a:t>
            </a:r>
            <a:r>
              <a:rPr lang="ko-KR" altLang="en-US" sz="1200" dirty="0">
                <a:highlight>
                  <a:srgbClr val="00FFFF"/>
                </a:highlight>
              </a:rPr>
              <a:t>현재 설정 불러오기 클릭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68670-77DB-7DD3-FC27-24437FBCC9B4}"/>
              </a:ext>
            </a:extLst>
          </p:cNvPr>
          <p:cNvSpPr txBox="1"/>
          <p:nvPr/>
        </p:nvSpPr>
        <p:spPr>
          <a:xfrm>
            <a:off x="2176034" y="2892846"/>
            <a:ext cx="18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0099"/>
                </a:solidFill>
              </a:rPr>
              <a:t>TTL</a:t>
            </a:r>
            <a:r>
              <a:rPr lang="ko-KR" altLang="en-US" b="1" dirty="0">
                <a:solidFill>
                  <a:srgbClr val="000099"/>
                </a:solidFill>
              </a:rPr>
              <a:t> 기본 </a:t>
            </a:r>
            <a:r>
              <a:rPr lang="ko-KR" altLang="en-US" b="1" dirty="0" err="1">
                <a:solidFill>
                  <a:srgbClr val="000099"/>
                </a:solidFill>
              </a:rPr>
              <a:t>설정값</a:t>
            </a:r>
            <a:endParaRPr lang="ko-KR" altLang="en-US" b="1" dirty="0">
              <a:solidFill>
                <a:srgbClr val="000099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40B8055-537A-7CEC-C28F-095AF3481CBB}"/>
              </a:ext>
            </a:extLst>
          </p:cNvPr>
          <p:cNvGrpSpPr/>
          <p:nvPr/>
        </p:nvGrpSpPr>
        <p:grpSpPr>
          <a:xfrm>
            <a:off x="4849332" y="5141732"/>
            <a:ext cx="1882968" cy="182602"/>
            <a:chOff x="4458608" y="5262622"/>
            <a:chExt cx="1882968" cy="182602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26C0BB-1466-672E-2228-46B87D8E74A6}"/>
                </a:ext>
              </a:extLst>
            </p:cNvPr>
            <p:cNvSpPr/>
            <p:nvPr/>
          </p:nvSpPr>
          <p:spPr>
            <a:xfrm>
              <a:off x="4458608" y="5262622"/>
              <a:ext cx="905480" cy="182602"/>
            </a:xfrm>
            <a:prstGeom prst="roundRect">
              <a:avLst/>
            </a:prstGeom>
            <a:solidFill>
              <a:srgbClr val="00FFFF">
                <a:alpha val="3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729E5BB5-EF57-C28C-1861-71D82EDC2220}"/>
                </a:ext>
              </a:extLst>
            </p:cNvPr>
            <p:cNvSpPr/>
            <p:nvPr/>
          </p:nvSpPr>
          <p:spPr>
            <a:xfrm>
              <a:off x="5436096" y="5262622"/>
              <a:ext cx="905480" cy="18260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C022B3C-5BDD-8F64-4774-FC9CC4F643D7}"/>
              </a:ext>
            </a:extLst>
          </p:cNvPr>
          <p:cNvSpPr txBox="1"/>
          <p:nvPr/>
        </p:nvSpPr>
        <p:spPr>
          <a:xfrm>
            <a:off x="725710" y="5459340"/>
            <a:ext cx="5546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 TTL</a:t>
            </a:r>
            <a:r>
              <a:rPr lang="ko-KR" altLang="en-US" sz="1200" b="1" dirty="0">
                <a:solidFill>
                  <a:srgbClr val="FF0000"/>
                </a:solidFill>
              </a:rPr>
              <a:t>은 상위 장비 기본값이 </a:t>
            </a:r>
            <a:r>
              <a:rPr lang="en-US" altLang="ko-KR" sz="1200" b="1" dirty="0">
                <a:solidFill>
                  <a:srgbClr val="FF0000"/>
                </a:solidFill>
              </a:rPr>
              <a:t>N.OPEN</a:t>
            </a:r>
            <a:r>
              <a:rPr lang="ko-KR" altLang="en-US" sz="1200" b="1" dirty="0">
                <a:solidFill>
                  <a:srgbClr val="FF0000"/>
                </a:solidFill>
              </a:rPr>
              <a:t>이므로 시공 시 </a:t>
            </a:r>
            <a:r>
              <a:rPr lang="en-US" altLang="ko-KR" sz="1200" b="1" dirty="0">
                <a:solidFill>
                  <a:srgbClr val="FF0000"/>
                </a:solidFill>
              </a:rPr>
              <a:t>N.OPEN</a:t>
            </a:r>
            <a:r>
              <a:rPr lang="ko-KR" altLang="en-US" sz="1200" b="1" dirty="0">
                <a:solidFill>
                  <a:srgbClr val="FF0000"/>
                </a:solidFill>
              </a:rPr>
              <a:t>으로 변경 필요함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B8A00-1579-8E77-3245-C792F5562063}"/>
              </a:ext>
            </a:extLst>
          </p:cNvPr>
          <p:cNvSpPr txBox="1"/>
          <p:nvPr/>
        </p:nvSpPr>
        <p:spPr>
          <a:xfrm>
            <a:off x="5326716" y="3000568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[TTL</a:t>
            </a:r>
            <a:r>
              <a:rPr lang="ko-KR" altLang="en-US" sz="1100" b="1" dirty="0">
                <a:solidFill>
                  <a:srgbClr val="FF0000"/>
                </a:solidFill>
              </a:rPr>
              <a:t> 기본 </a:t>
            </a:r>
            <a:r>
              <a:rPr lang="ko-KR" altLang="en-US" sz="1100" b="1" dirty="0" err="1">
                <a:solidFill>
                  <a:srgbClr val="FF0000"/>
                </a:solidFill>
              </a:rPr>
              <a:t>설정값</a:t>
            </a:r>
            <a:r>
              <a:rPr lang="en-US" altLang="ko-KR" sz="1100" b="1" dirty="0">
                <a:solidFill>
                  <a:srgbClr val="FF0000"/>
                </a:solidFill>
              </a:rPr>
              <a:t>]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7441CF2-89FB-CC4A-09C7-ADD4078544C4}"/>
              </a:ext>
            </a:extLst>
          </p:cNvPr>
          <p:cNvCxnSpPr>
            <a:cxnSpLocks/>
          </p:cNvCxnSpPr>
          <p:nvPr/>
        </p:nvCxnSpPr>
        <p:spPr>
          <a:xfrm flipV="1">
            <a:off x="5826820" y="3257663"/>
            <a:ext cx="0" cy="5082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8A6DC0-C36B-2520-ED2D-A1A7773D98AA}"/>
              </a:ext>
            </a:extLst>
          </p:cNvPr>
          <p:cNvSpPr txBox="1"/>
          <p:nvPr/>
        </p:nvSpPr>
        <p:spPr>
          <a:xfrm>
            <a:off x="7141774" y="4249844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[N.OPEN </a:t>
            </a:r>
            <a:r>
              <a:rPr lang="ko-KR" altLang="en-US" sz="1100" b="1" dirty="0">
                <a:solidFill>
                  <a:srgbClr val="FF0000"/>
                </a:solidFill>
              </a:rPr>
              <a:t>으로 변경</a:t>
            </a:r>
            <a:r>
              <a:rPr lang="en-US" altLang="ko-KR" sz="1100" b="1" dirty="0">
                <a:solidFill>
                  <a:srgbClr val="FF0000"/>
                </a:solidFill>
              </a:rPr>
              <a:t>]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FC236FC-B2F8-C0FF-B22F-F201FF8DF9C3}"/>
              </a:ext>
            </a:extLst>
          </p:cNvPr>
          <p:cNvSpPr/>
          <p:nvPr/>
        </p:nvSpPr>
        <p:spPr>
          <a:xfrm flipH="1" flipV="1">
            <a:off x="6205631" y="3796283"/>
            <a:ext cx="492815" cy="132871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DEFCCCE-9620-DA7B-EB96-E4D5C7670EC7}"/>
              </a:ext>
            </a:extLst>
          </p:cNvPr>
          <p:cNvCxnSpPr>
            <a:cxnSpLocks/>
          </p:cNvCxnSpPr>
          <p:nvPr/>
        </p:nvCxnSpPr>
        <p:spPr>
          <a:xfrm>
            <a:off x="6745008" y="4365104"/>
            <a:ext cx="350204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CA01852B-65B4-85CA-0619-FB757CC3FE54}"/>
              </a:ext>
            </a:extLst>
          </p:cNvPr>
          <p:cNvSpPr/>
          <p:nvPr/>
        </p:nvSpPr>
        <p:spPr>
          <a:xfrm>
            <a:off x="5925722" y="4212786"/>
            <a:ext cx="399917" cy="503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081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직선 연결선 37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0C3F617-F482-456C-BDD8-B750983305B0}"/>
              </a:ext>
            </a:extLst>
          </p:cNvPr>
          <p:cNvSpPr/>
          <p:nvPr/>
        </p:nvSpPr>
        <p:spPr>
          <a:xfrm>
            <a:off x="0" y="19457"/>
            <a:ext cx="6930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11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배터리 알람 케이블 연결 및 설정 방법</a:t>
            </a:r>
            <a:endParaRPr lang="ko-KR" altLang="en-US" sz="14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2" name="슬라이드 번호 개체 틀 2">
            <a:extLst>
              <a:ext uri="{FF2B5EF4-FFF2-40B4-BE49-F238E27FC236}">
                <a16:creationId xmlns:a16="http://schemas.microsoft.com/office/drawing/2014/main" id="{4C53B721-2254-4ECC-A4FB-FDE3D6C430E2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15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27267E3-5017-7C61-24B1-940AAB037ADA}"/>
              </a:ext>
            </a:extLst>
          </p:cNvPr>
          <p:cNvGrpSpPr/>
          <p:nvPr/>
        </p:nvGrpSpPr>
        <p:grpSpPr>
          <a:xfrm>
            <a:off x="4062076" y="1328884"/>
            <a:ext cx="5099726" cy="2386414"/>
            <a:chOff x="1720645" y="1410053"/>
            <a:chExt cx="8292525" cy="3775291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F80D9C3-106C-5189-C95E-1C09B36FA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645" y="1410053"/>
              <a:ext cx="5086291" cy="3775291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0F8395F-26E0-948E-05E4-AEA8A04B2CFE}"/>
                </a:ext>
              </a:extLst>
            </p:cNvPr>
            <p:cNvSpPr/>
            <p:nvPr/>
          </p:nvSpPr>
          <p:spPr>
            <a:xfrm>
              <a:off x="4788024" y="2924944"/>
              <a:ext cx="432048" cy="144016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B3DE6EF5-174F-743F-0106-CC9C7D484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0072" y="2996951"/>
              <a:ext cx="172819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E18CB-19D4-7A17-E47F-3608314E70B1}"/>
                </a:ext>
              </a:extLst>
            </p:cNvPr>
            <p:cNvSpPr txBox="1"/>
            <p:nvPr/>
          </p:nvSpPr>
          <p:spPr>
            <a:xfrm>
              <a:off x="6948265" y="2797553"/>
              <a:ext cx="3064905" cy="842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/>
                <a:t>배터리 케이블연결 및</a:t>
              </a:r>
              <a:endParaRPr lang="en-US" altLang="ko-KR" sz="1200" dirty="0"/>
            </a:p>
            <a:p>
              <a:r>
                <a:rPr lang="ko-KR" altLang="en-US" sz="1200" dirty="0"/>
                <a:t>배터리 스위치 </a:t>
              </a:r>
              <a:r>
                <a:rPr lang="en-US" altLang="ko-KR" sz="1200" dirty="0"/>
                <a:t>ON </a:t>
              </a:r>
              <a:r>
                <a:rPr lang="ko-KR" altLang="en-US" sz="1200" dirty="0"/>
                <a:t>시</a:t>
              </a:r>
              <a:endParaRPr lang="en-US" altLang="ko-KR" sz="1200" dirty="0"/>
            </a:p>
            <a:p>
              <a:r>
                <a:rPr lang="en-US" altLang="ko-KR" sz="1200" dirty="0"/>
                <a:t>“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장착</a:t>
              </a:r>
              <a:r>
                <a:rPr lang="en-US" altLang="ko-KR" sz="1200" dirty="0"/>
                <a:t>” </a:t>
              </a:r>
              <a:r>
                <a:rPr lang="ko-KR" altLang="en-US" sz="1200" dirty="0"/>
                <a:t>자동 인식</a:t>
              </a: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A3D579C9-FD2A-C2C3-FC1C-C983464DC6C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30" y="3960355"/>
            <a:ext cx="3071104" cy="2625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0D9043-D6FF-3858-6316-F6B4431EF4E6}"/>
              </a:ext>
            </a:extLst>
          </p:cNvPr>
          <p:cNvSpPr/>
          <p:nvPr/>
        </p:nvSpPr>
        <p:spPr>
          <a:xfrm>
            <a:off x="178786" y="62068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정류기와 배터리 케이블 연결 후 배터리 스위치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ON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시 배터리 장착 자동인식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F780F4-5BDF-7F6E-935F-D9BD99DD1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556792"/>
            <a:ext cx="2409825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01A0A9D-1DF5-45B4-A9FB-CBEB64D7A324}"/>
              </a:ext>
            </a:extLst>
          </p:cNvPr>
          <p:cNvSpPr/>
          <p:nvPr/>
        </p:nvSpPr>
        <p:spPr>
          <a:xfrm>
            <a:off x="8455" y="19457"/>
            <a:ext cx="6518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12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를 사용한 </a:t>
            </a:r>
            <a:r>
              <a:rPr lang="ko-KR" altLang="en-US" sz="2800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상위망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알람 시험 방법</a:t>
            </a:r>
          </a:p>
        </p:txBody>
      </p:sp>
      <p:sp>
        <p:nvSpPr>
          <p:cNvPr id="36" name="슬라이드 번호 개체 틀 2">
            <a:extLst>
              <a:ext uri="{FF2B5EF4-FFF2-40B4-BE49-F238E27FC236}">
                <a16:creationId xmlns:a16="http://schemas.microsoft.com/office/drawing/2014/main" id="{3431D331-12DE-4CB5-97D5-9C2CD2036089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16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8FBD90-91D0-D04C-D8CD-127B8D39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2"/>
            <a:ext cx="3791203" cy="283556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5501B9C-74DF-4D4E-2CE1-C9EB9E9F035E}"/>
              </a:ext>
            </a:extLst>
          </p:cNvPr>
          <p:cNvSpPr/>
          <p:nvPr/>
        </p:nvSpPr>
        <p:spPr>
          <a:xfrm>
            <a:off x="178786" y="712362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DRY Contact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및 삼성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TTL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076B4A-B9B3-84D5-CF28-893E570D78C2}"/>
              </a:ext>
            </a:extLst>
          </p:cNvPr>
          <p:cNvSpPr/>
          <p:nvPr/>
        </p:nvSpPr>
        <p:spPr>
          <a:xfrm>
            <a:off x="1835333" y="3645024"/>
            <a:ext cx="2160603" cy="57606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3B4EE94-1430-B44B-973A-E91E7B33A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645" y="2207973"/>
            <a:ext cx="4362001" cy="2283597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B3BAD2B2-C106-3ED3-22BE-63F7C7DC54A2}"/>
              </a:ext>
            </a:extLst>
          </p:cNvPr>
          <p:cNvSpPr/>
          <p:nvPr/>
        </p:nvSpPr>
        <p:spPr>
          <a:xfrm>
            <a:off x="4221696" y="3179797"/>
            <a:ext cx="326421" cy="339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313C996-05B4-42B9-7506-381707877FEE}"/>
              </a:ext>
            </a:extLst>
          </p:cNvPr>
          <p:cNvSpPr/>
          <p:nvPr/>
        </p:nvSpPr>
        <p:spPr>
          <a:xfrm>
            <a:off x="7380312" y="2564904"/>
            <a:ext cx="432048" cy="21602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21CB084-FF67-2BD8-A6AD-FBA9BB4CE4C0}"/>
              </a:ext>
            </a:extLst>
          </p:cNvPr>
          <p:cNvSpPr/>
          <p:nvPr/>
        </p:nvSpPr>
        <p:spPr>
          <a:xfrm>
            <a:off x="7419327" y="3993856"/>
            <a:ext cx="432048" cy="21602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373E152-6695-1A53-18EA-259EC457AD9B}"/>
              </a:ext>
            </a:extLst>
          </p:cNvPr>
          <p:cNvSpPr/>
          <p:nvPr/>
        </p:nvSpPr>
        <p:spPr>
          <a:xfrm>
            <a:off x="8192979" y="2628369"/>
            <a:ext cx="432048" cy="21602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E48E2FA-FC15-9D2C-9EF6-051256EC23FF}"/>
              </a:ext>
            </a:extLst>
          </p:cNvPr>
          <p:cNvSpPr/>
          <p:nvPr/>
        </p:nvSpPr>
        <p:spPr>
          <a:xfrm>
            <a:off x="8236272" y="3979333"/>
            <a:ext cx="512191" cy="21602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4D266-FDF6-649C-80C8-136209DEEFF4}"/>
              </a:ext>
            </a:extLst>
          </p:cNvPr>
          <p:cNvSpPr txBox="1"/>
          <p:nvPr/>
        </p:nvSpPr>
        <p:spPr>
          <a:xfrm>
            <a:off x="2735796" y="591786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200" b="1" dirty="0" err="1">
                <a:solidFill>
                  <a:srgbClr val="FF0000"/>
                </a:solidFill>
              </a:rPr>
              <a:t>가상알람</a:t>
            </a:r>
            <a:r>
              <a:rPr lang="ko-KR" altLang="en-US" sz="1200" b="1" dirty="0">
                <a:solidFill>
                  <a:srgbClr val="FF0000"/>
                </a:solidFill>
              </a:rPr>
              <a:t> 활성화 </a:t>
            </a:r>
            <a:r>
              <a:rPr lang="en-US" altLang="ko-KR" sz="1200" b="1" dirty="0">
                <a:solidFill>
                  <a:srgbClr val="FF0000"/>
                </a:solidFill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</a:rPr>
              <a:t>분 후</a:t>
            </a:r>
            <a:r>
              <a:rPr lang="en-US" altLang="ko-KR" sz="1200" b="1" dirty="0">
                <a:solidFill>
                  <a:srgbClr val="FF0000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조작 없을 시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r>
              <a:rPr lang="ko-KR" altLang="en-US" sz="1200" b="1" dirty="0">
                <a:solidFill>
                  <a:srgbClr val="FF0000"/>
                </a:solidFill>
              </a:rPr>
              <a:t> 자동 종료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01A0A9D-1DF5-45B4-A9FB-CBEB64D7A324}"/>
              </a:ext>
            </a:extLst>
          </p:cNvPr>
          <p:cNvSpPr/>
          <p:nvPr/>
        </p:nvSpPr>
        <p:spPr>
          <a:xfrm>
            <a:off x="8455" y="19457"/>
            <a:ext cx="6518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12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PC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를 사용한 </a:t>
            </a:r>
            <a:r>
              <a:rPr lang="ko-KR" altLang="en-US" sz="2800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상위망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알람 시험 방법</a:t>
            </a:r>
          </a:p>
        </p:txBody>
      </p:sp>
      <p:sp>
        <p:nvSpPr>
          <p:cNvPr id="36" name="슬라이드 번호 개체 틀 2">
            <a:extLst>
              <a:ext uri="{FF2B5EF4-FFF2-40B4-BE49-F238E27FC236}">
                <a16:creationId xmlns:a16="http://schemas.microsoft.com/office/drawing/2014/main" id="{3431D331-12DE-4CB5-97D5-9C2CD2036089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17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8FBD90-91D0-D04C-D8CD-127B8D39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6" y="2130444"/>
            <a:ext cx="3084053" cy="230666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5501B9C-74DF-4D4E-2CE1-C9EB9E9F035E}"/>
              </a:ext>
            </a:extLst>
          </p:cNvPr>
          <p:cNvSpPr/>
          <p:nvPr/>
        </p:nvSpPr>
        <p:spPr>
          <a:xfrm>
            <a:off x="178786" y="712362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TCP / IP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076B4A-B9B3-84D5-CF28-893E570D78C2}"/>
              </a:ext>
            </a:extLst>
          </p:cNvPr>
          <p:cNvSpPr/>
          <p:nvPr/>
        </p:nvSpPr>
        <p:spPr>
          <a:xfrm>
            <a:off x="1462638" y="2716584"/>
            <a:ext cx="1800201" cy="85643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B3BAD2B2-C106-3ED3-22BE-63F7C7DC54A2}"/>
              </a:ext>
            </a:extLst>
          </p:cNvPr>
          <p:cNvSpPr/>
          <p:nvPr/>
        </p:nvSpPr>
        <p:spPr>
          <a:xfrm>
            <a:off x="3374974" y="3039086"/>
            <a:ext cx="326421" cy="339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E7E8955-795E-FAF6-D4E8-1F16E7E0B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663" y="1974880"/>
            <a:ext cx="5287651" cy="280831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9C43E59-1D5F-2F5D-CA2A-2C9AC241B63A}"/>
              </a:ext>
            </a:extLst>
          </p:cNvPr>
          <p:cNvSpPr/>
          <p:nvPr/>
        </p:nvSpPr>
        <p:spPr>
          <a:xfrm>
            <a:off x="5173231" y="3177361"/>
            <a:ext cx="288032" cy="16606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36A8743-0A5A-60A7-7D2C-CE7CFA666674}"/>
              </a:ext>
            </a:extLst>
          </p:cNvPr>
          <p:cNvSpPr/>
          <p:nvPr/>
        </p:nvSpPr>
        <p:spPr>
          <a:xfrm>
            <a:off x="8143999" y="3167245"/>
            <a:ext cx="288032" cy="16606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72A012D-6934-B46E-A427-10E08C2C0528}"/>
              </a:ext>
            </a:extLst>
          </p:cNvPr>
          <p:cNvSpPr/>
          <p:nvPr/>
        </p:nvSpPr>
        <p:spPr>
          <a:xfrm>
            <a:off x="5821071" y="3019697"/>
            <a:ext cx="288032" cy="16606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33F75DA-EF01-A8CB-699E-EB218A1222BA}"/>
              </a:ext>
            </a:extLst>
          </p:cNvPr>
          <p:cNvSpPr/>
          <p:nvPr/>
        </p:nvSpPr>
        <p:spPr>
          <a:xfrm>
            <a:off x="8503463" y="3250275"/>
            <a:ext cx="288032" cy="16606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AA5FC-88F0-6F6B-0E46-ADD247DAC510}"/>
              </a:ext>
            </a:extLst>
          </p:cNvPr>
          <p:cNvSpPr txBox="1"/>
          <p:nvPr/>
        </p:nvSpPr>
        <p:spPr>
          <a:xfrm>
            <a:off x="2735796" y="591786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200" b="1" dirty="0" err="1">
                <a:solidFill>
                  <a:srgbClr val="FF0000"/>
                </a:solidFill>
              </a:rPr>
              <a:t>가상알람</a:t>
            </a:r>
            <a:r>
              <a:rPr lang="ko-KR" altLang="en-US" sz="1200" b="1" dirty="0">
                <a:solidFill>
                  <a:srgbClr val="FF0000"/>
                </a:solidFill>
              </a:rPr>
              <a:t> 활성화 </a:t>
            </a:r>
            <a:r>
              <a:rPr lang="en-US" altLang="ko-KR" sz="1200" b="1" dirty="0">
                <a:solidFill>
                  <a:srgbClr val="FF0000"/>
                </a:solidFill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</a:rPr>
              <a:t>분 후</a:t>
            </a:r>
            <a:r>
              <a:rPr lang="en-US" altLang="ko-KR" sz="1200" b="1" dirty="0">
                <a:solidFill>
                  <a:srgbClr val="FF0000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조작 없을 시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r>
              <a:rPr lang="ko-KR" altLang="en-US" sz="1200" b="1" dirty="0">
                <a:solidFill>
                  <a:srgbClr val="FF0000"/>
                </a:solidFill>
              </a:rPr>
              <a:t> 자동 종료</a:t>
            </a:r>
          </a:p>
        </p:txBody>
      </p:sp>
    </p:spTree>
    <p:extLst>
      <p:ext uri="{BB962C8B-B14F-4D97-AF65-F5344CB8AC3E}">
        <p14:creationId xmlns:p14="http://schemas.microsoft.com/office/powerpoint/2010/main" val="2568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직선 연결선 4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1B2D06F-3907-4A1D-A781-72E7B0F65C04}"/>
              </a:ext>
            </a:extLst>
          </p:cNvPr>
          <p:cNvSpPr/>
          <p:nvPr/>
        </p:nvSpPr>
        <p:spPr>
          <a:xfrm>
            <a:off x="8455" y="19457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13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스마트폰을 사용한 </a:t>
            </a:r>
            <a:r>
              <a:rPr lang="ko-KR" altLang="en-US" sz="2800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상위망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알람 시험 방법</a:t>
            </a:r>
          </a:p>
        </p:txBody>
      </p:sp>
      <p:sp>
        <p:nvSpPr>
          <p:cNvPr id="37" name="슬라이드 번호 개체 틀 2">
            <a:extLst>
              <a:ext uri="{FF2B5EF4-FFF2-40B4-BE49-F238E27FC236}">
                <a16:creationId xmlns:a16="http://schemas.microsoft.com/office/drawing/2014/main" id="{898D0ACA-CBEF-4C92-BB7E-F8EB5D3B0B90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18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F947245-7581-A349-3BBA-A49F9DE7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781175"/>
            <a:ext cx="6276975" cy="32956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F02B3DC-0AA0-122B-BCF3-06C98D195F98}"/>
              </a:ext>
            </a:extLst>
          </p:cNvPr>
          <p:cNvSpPr/>
          <p:nvPr/>
        </p:nvSpPr>
        <p:spPr>
          <a:xfrm>
            <a:off x="5148064" y="2060848"/>
            <a:ext cx="432048" cy="36004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DF38850-797A-21EE-96EB-C2F5A5D1696C}"/>
              </a:ext>
            </a:extLst>
          </p:cNvPr>
          <p:cNvSpPr/>
          <p:nvPr/>
        </p:nvSpPr>
        <p:spPr>
          <a:xfrm>
            <a:off x="5148064" y="4077073"/>
            <a:ext cx="432048" cy="36004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8792EA-9CF7-3866-C748-78EFC986C5A3}"/>
              </a:ext>
            </a:extLst>
          </p:cNvPr>
          <p:cNvSpPr/>
          <p:nvPr/>
        </p:nvSpPr>
        <p:spPr>
          <a:xfrm>
            <a:off x="178786" y="712362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DRY Contact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및 삼성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TTL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C7982A4-47F6-86AD-0CC2-019795C02274}"/>
              </a:ext>
            </a:extLst>
          </p:cNvPr>
          <p:cNvSpPr/>
          <p:nvPr/>
        </p:nvSpPr>
        <p:spPr>
          <a:xfrm>
            <a:off x="4355974" y="2888359"/>
            <a:ext cx="576065" cy="36004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CE22B2D-E692-FA62-5555-A9A932B71646}"/>
              </a:ext>
            </a:extLst>
          </p:cNvPr>
          <p:cNvSpPr/>
          <p:nvPr/>
        </p:nvSpPr>
        <p:spPr>
          <a:xfrm>
            <a:off x="4314408" y="4509120"/>
            <a:ext cx="693021" cy="36004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FC74B-E2FD-0215-1289-D0A8CD9813B0}"/>
              </a:ext>
            </a:extLst>
          </p:cNvPr>
          <p:cNvSpPr txBox="1"/>
          <p:nvPr/>
        </p:nvSpPr>
        <p:spPr>
          <a:xfrm>
            <a:off x="2735796" y="591786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200" b="1" dirty="0" err="1">
                <a:solidFill>
                  <a:srgbClr val="FF0000"/>
                </a:solidFill>
              </a:rPr>
              <a:t>가상알람</a:t>
            </a:r>
            <a:r>
              <a:rPr lang="ko-KR" altLang="en-US" sz="1200" b="1" dirty="0">
                <a:solidFill>
                  <a:srgbClr val="FF0000"/>
                </a:solidFill>
              </a:rPr>
              <a:t> 활성화 </a:t>
            </a:r>
            <a:r>
              <a:rPr lang="en-US" altLang="ko-KR" sz="1200" b="1" dirty="0">
                <a:solidFill>
                  <a:srgbClr val="FF0000"/>
                </a:solidFill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</a:rPr>
              <a:t>분 후</a:t>
            </a:r>
            <a:r>
              <a:rPr lang="en-US" altLang="ko-KR" sz="1200" b="1" dirty="0">
                <a:solidFill>
                  <a:srgbClr val="FF0000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조작 없을 시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r>
              <a:rPr lang="ko-KR" altLang="en-US" sz="1200" b="1" dirty="0">
                <a:solidFill>
                  <a:srgbClr val="FF0000"/>
                </a:solidFill>
              </a:rPr>
              <a:t> 자동 종료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53987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-Bolt /Washer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의 배열은 위 사진과 같이 시행 할것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itchFamily="50" charset="-127"/>
                        <a:ea typeface="LG스마트체 Regular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-M16 Screw , Nut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조립 시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1100kgf.cm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의 토크로 조립 할 것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. 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상기 내용 미 준수 시 외부환경에 의한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체결력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 저하로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고정력을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itchFamily="50" charset="-127"/>
                          <a:ea typeface="LG스마트체 Regular" pitchFamily="50" charset="-127"/>
                        </a:rPr>
                        <a:t> 상실할 수 있음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LG스마트체 Regular" pitchFamily="50" charset="-127"/>
                        <a:ea typeface="LG스마트체 Regular" pitchFamily="50" charset="-127"/>
                      </a:endParaRP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itchFamily="50" charset="-127"/>
                        <a:ea typeface="LG스마트체 Regular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itchFamily="50" charset="-127"/>
                <a:ea typeface="LG스마트체 Regular" pitchFamily="50" charset="-127"/>
              </a:rPr>
              <a:t>전주</a:t>
            </a:r>
            <a:r>
              <a:rPr lang="en-US" altLang="ko-KR" sz="1600" b="1" dirty="0">
                <a:latin typeface="LG스마트체 Regular" pitchFamily="50" charset="-127"/>
                <a:ea typeface="LG스마트체 Regular" pitchFamily="50" charset="-127"/>
              </a:rPr>
              <a:t>[Pole]</a:t>
            </a:r>
            <a:r>
              <a:rPr lang="ko-KR" altLang="en-US" sz="1600" b="1" dirty="0">
                <a:latin typeface="LG스마트체 Regular" pitchFamily="50" charset="-127"/>
                <a:ea typeface="LG스마트체 Regular" pitchFamily="50" charset="-127"/>
              </a:rPr>
              <a:t>에</a:t>
            </a:r>
            <a:r>
              <a:rPr lang="en-US" altLang="ko-KR" sz="1600" b="1" dirty="0">
                <a:latin typeface="LG스마트체 Regular" pitchFamily="50" charset="-127"/>
                <a:ea typeface="LG스마트체 Regular" pitchFamily="50" charset="-127"/>
              </a:rPr>
              <a:t> Installation Bracket </a:t>
            </a:r>
            <a:r>
              <a:rPr lang="en-US" altLang="ko-KR" sz="1600" b="1" dirty="0" err="1">
                <a:latin typeface="LG스마트체 Regular" pitchFamily="50" charset="-127"/>
                <a:ea typeface="LG스마트체 Regular" pitchFamily="50" charset="-127"/>
              </a:rPr>
              <a:t>Ass’y</a:t>
            </a:r>
            <a:r>
              <a:rPr lang="en-US" altLang="ko-KR" sz="1600" b="1" dirty="0">
                <a:latin typeface="LG스마트체 Regular" pitchFamily="50" charset="-127"/>
                <a:ea typeface="LG스마트체 Regular" pitchFamily="50" charset="-127"/>
              </a:rPr>
              <a:t> </a:t>
            </a:r>
            <a:r>
              <a:rPr lang="ko-KR" altLang="en-US" sz="1600" b="1" dirty="0">
                <a:latin typeface="LG스마트체 Regular" pitchFamily="50" charset="-127"/>
                <a:ea typeface="LG스마트체 Regular" pitchFamily="50" charset="-127"/>
              </a:rPr>
              <a:t>설치         </a:t>
            </a:r>
            <a:r>
              <a:rPr lang="en-US" altLang="ko-KR" sz="1000" b="1" dirty="0">
                <a:latin typeface="LG스마트체 Regular" pitchFamily="50" charset="-127"/>
                <a:ea typeface="LG스마트체 Regular" pitchFamily="50" charset="-127"/>
              </a:rPr>
              <a:t>[Installation Bracket </a:t>
            </a:r>
            <a:r>
              <a:rPr lang="en-US" altLang="ko-KR" sz="1000" b="1" dirty="0" err="1">
                <a:latin typeface="LG스마트체 Regular" pitchFamily="50" charset="-127"/>
                <a:ea typeface="LG스마트체 Regular" pitchFamily="50" charset="-127"/>
              </a:rPr>
              <a:t>Ass’y</a:t>
            </a:r>
            <a:r>
              <a:rPr lang="en-US" altLang="ko-KR" sz="1000" b="1" dirty="0">
                <a:latin typeface="LG스마트체 Regular" pitchFamily="50" charset="-127"/>
                <a:ea typeface="LG스마트체 Regular" pitchFamily="50" charset="-127"/>
              </a:rPr>
              <a:t> </a:t>
            </a:r>
            <a:r>
              <a:rPr lang="ko-KR" altLang="en-US" sz="1000" b="1" dirty="0">
                <a:latin typeface="LG스마트체 Regular" pitchFamily="50" charset="-127"/>
                <a:ea typeface="LG스마트체 Regular" pitchFamily="50" charset="-127"/>
              </a:rPr>
              <a:t>는 설치자재 업체에서 별도 공급</a:t>
            </a:r>
            <a:r>
              <a:rPr lang="en-US" altLang="ko-KR" sz="1000" b="1" dirty="0">
                <a:latin typeface="LG스마트체 Regular" pitchFamily="50" charset="-127"/>
                <a:ea typeface="LG스마트체 Regular" pitchFamily="50" charset="-127"/>
              </a:rPr>
              <a:t>]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8D849F-A92D-48F4-AAEA-748B46EB0DF5}"/>
              </a:ext>
            </a:extLst>
          </p:cNvPr>
          <p:cNvSpPr/>
          <p:nvPr/>
        </p:nvSpPr>
        <p:spPr>
          <a:xfrm>
            <a:off x="-16777" y="-18996"/>
            <a:ext cx="3796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LG스마트체 Regular" pitchFamily="50" charset="-127"/>
                <a:ea typeface="LG스마트체 Regular" pitchFamily="50" charset="-127"/>
              </a:rPr>
              <a:t>1. </a:t>
            </a:r>
            <a:r>
              <a:rPr lang="ko-KR" altLang="en-US" sz="2800" dirty="0">
                <a:latin typeface="LG스마트체 Regular" pitchFamily="50" charset="-127"/>
                <a:ea typeface="LG스마트체 Regular" pitchFamily="50" charset="-127"/>
              </a:rPr>
              <a:t>설치자재 조립</a:t>
            </a:r>
          </a:p>
        </p:txBody>
      </p:sp>
      <p:sp>
        <p:nvSpPr>
          <p:cNvPr id="27" name="슬라이드 번호 개체 틀 2">
            <a:extLst>
              <a:ext uri="{FF2B5EF4-FFF2-40B4-BE49-F238E27FC236}">
                <a16:creationId xmlns:a16="http://schemas.microsoft.com/office/drawing/2014/main" id="{F23DD894-358F-4276-94AC-C0707D9171A6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C5E4350-A46C-2BBF-60B8-016CBA1B4985}"/>
              </a:ext>
            </a:extLst>
          </p:cNvPr>
          <p:cNvGrpSpPr/>
          <p:nvPr/>
        </p:nvGrpSpPr>
        <p:grpSpPr>
          <a:xfrm>
            <a:off x="971600" y="1268760"/>
            <a:ext cx="2699429" cy="3799181"/>
            <a:chOff x="899592" y="1729726"/>
            <a:chExt cx="3928868" cy="46548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B11436-8DBF-4C90-A127-B1257E9CA9FC}"/>
                </a:ext>
              </a:extLst>
            </p:cNvPr>
            <p:cNvSpPr txBox="1"/>
            <p:nvPr/>
          </p:nvSpPr>
          <p:spPr>
            <a:xfrm>
              <a:off x="2533891" y="1729726"/>
              <a:ext cx="495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+mn-ea"/>
                  <a:cs typeface="Arial" pitchFamily="34" charset="0"/>
                </a:rPr>
                <a:t>Pole</a:t>
              </a:r>
              <a:endParaRPr lang="ko-KR" altLang="en-US" sz="1200" b="1" dirty="0">
                <a:latin typeface="+mn-ea"/>
                <a:cs typeface="Arial" pitchFamily="34" charset="0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1D8B948-4B89-18BD-4A2D-64260B2E0D0A}"/>
                </a:ext>
              </a:extLst>
            </p:cNvPr>
            <p:cNvGrpSpPr/>
            <p:nvPr/>
          </p:nvGrpSpPr>
          <p:grpSpPr>
            <a:xfrm>
              <a:off x="899592" y="1997224"/>
              <a:ext cx="3928868" cy="4387344"/>
              <a:chOff x="899592" y="1997224"/>
              <a:chExt cx="3928868" cy="4387344"/>
            </a:xfrm>
          </p:grpSpPr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97CB8EF7-E2A7-3983-0421-1157E5DD93F5}"/>
                  </a:ext>
                </a:extLst>
              </p:cNvPr>
              <p:cNvGrpSpPr/>
              <p:nvPr/>
            </p:nvGrpSpPr>
            <p:grpSpPr>
              <a:xfrm>
                <a:off x="899592" y="1997224"/>
                <a:ext cx="3635241" cy="4387344"/>
                <a:chOff x="899592" y="1997224"/>
                <a:chExt cx="3635241" cy="4387344"/>
              </a:xfrm>
            </p:grpSpPr>
            <p:pic>
              <p:nvPicPr>
                <p:cNvPr id="40" name="그림 39">
                  <a:extLst>
                    <a:ext uri="{FF2B5EF4-FFF2-40B4-BE49-F238E27FC236}">
                      <a16:creationId xmlns:a16="http://schemas.microsoft.com/office/drawing/2014/main" id="{13FA8C18-A246-5550-1976-EADA12B683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9592" y="1997224"/>
                  <a:ext cx="3391084" cy="3384302"/>
                </a:xfrm>
                <a:prstGeom prst="rect">
                  <a:avLst/>
                </a:prstGeom>
              </p:spPr>
            </p:pic>
            <p:cxnSp>
              <p:nvCxnSpPr>
                <p:cNvPr id="41" name="직선 화살표 연결선 40">
                  <a:extLst>
                    <a:ext uri="{FF2B5EF4-FFF2-40B4-BE49-F238E27FC236}">
                      <a16:creationId xmlns:a16="http://schemas.microsoft.com/office/drawing/2014/main" id="{630D151A-B62D-7E72-A47B-AB4422E898DB}"/>
                    </a:ext>
                  </a:extLst>
                </p:cNvPr>
                <p:cNvCxnSpPr/>
                <p:nvPr/>
              </p:nvCxnSpPr>
              <p:spPr>
                <a:xfrm flipV="1">
                  <a:off x="2781555" y="2097212"/>
                  <a:ext cx="0" cy="7920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화살표 연결선 41">
                  <a:extLst>
                    <a:ext uri="{FF2B5EF4-FFF2-40B4-BE49-F238E27FC236}">
                      <a16:creationId xmlns:a16="http://schemas.microsoft.com/office/drawing/2014/main" id="{678F8464-4FA1-57B6-04CC-CF27EDC840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7784" y="4797152"/>
                  <a:ext cx="0" cy="7477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직선 화살표 연결선 42">
                  <a:extLst>
                    <a:ext uri="{FF2B5EF4-FFF2-40B4-BE49-F238E27FC236}">
                      <a16:creationId xmlns:a16="http://schemas.microsoft.com/office/drawing/2014/main" id="{D306EF36-1E53-AB0A-C932-15BB7617DC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02364" y="3733074"/>
                  <a:ext cx="0" cy="2880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DD49307-A1D9-A8BD-B6AC-9BCDFBAF0AE2}"/>
                    </a:ext>
                  </a:extLst>
                </p:cNvPr>
                <p:cNvSpPr txBox="1"/>
                <p:nvPr/>
              </p:nvSpPr>
              <p:spPr>
                <a:xfrm>
                  <a:off x="1265379" y="5465617"/>
                  <a:ext cx="996618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latin typeface="+mn-ea"/>
                      <a:cs typeface="Arial" pitchFamily="34" charset="0"/>
                    </a:rPr>
                    <a:t>M16 Screw</a:t>
                  </a:r>
                  <a:endParaRPr lang="ko-KR" altLang="en-US" sz="1200" b="1" dirty="0">
                    <a:latin typeface="+mn-ea"/>
                    <a:cs typeface="Arial" pitchFamily="34" charset="0"/>
                  </a:endParaRPr>
                </a:p>
              </p:txBody>
            </p:sp>
            <p:cxnSp>
              <p:nvCxnSpPr>
                <p:cNvPr id="45" name="직선 화살표 연결선 44">
                  <a:extLst>
                    <a:ext uri="{FF2B5EF4-FFF2-40B4-BE49-F238E27FC236}">
                      <a16:creationId xmlns:a16="http://schemas.microsoft.com/office/drawing/2014/main" id="{4A1A5291-578F-92FD-BF52-521B25A619B4}"/>
                    </a:ext>
                  </a:extLst>
                </p:cNvPr>
                <p:cNvCxnSpPr/>
                <p:nvPr/>
              </p:nvCxnSpPr>
              <p:spPr>
                <a:xfrm flipV="1">
                  <a:off x="3029219" y="2780928"/>
                  <a:ext cx="743949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화살표 연결선 45">
                  <a:extLst>
                    <a:ext uri="{FF2B5EF4-FFF2-40B4-BE49-F238E27FC236}">
                      <a16:creationId xmlns:a16="http://schemas.microsoft.com/office/drawing/2014/main" id="{7BD9B373-339C-B572-8AE7-A3538C7A5271}"/>
                    </a:ext>
                  </a:extLst>
                </p:cNvPr>
                <p:cNvCxnSpPr/>
                <p:nvPr/>
              </p:nvCxnSpPr>
              <p:spPr>
                <a:xfrm flipV="1">
                  <a:off x="3018828" y="4246059"/>
                  <a:ext cx="743949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화살표 연결선 46">
                  <a:extLst>
                    <a:ext uri="{FF2B5EF4-FFF2-40B4-BE49-F238E27FC236}">
                      <a16:creationId xmlns:a16="http://schemas.microsoft.com/office/drawing/2014/main" id="{0419210A-5C62-CC29-F118-B6B62DC2A86E}"/>
                    </a:ext>
                  </a:extLst>
                </p:cNvPr>
                <p:cNvCxnSpPr/>
                <p:nvPr/>
              </p:nvCxnSpPr>
              <p:spPr>
                <a:xfrm flipV="1">
                  <a:off x="2285270" y="3805355"/>
                  <a:ext cx="743949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화살표 연결선 47">
                  <a:extLst>
                    <a:ext uri="{FF2B5EF4-FFF2-40B4-BE49-F238E27FC236}">
                      <a16:creationId xmlns:a16="http://schemas.microsoft.com/office/drawing/2014/main" id="{51B2B4C4-E26F-9D60-7246-169B1558A051}"/>
                    </a:ext>
                  </a:extLst>
                </p:cNvPr>
                <p:cNvCxnSpPr/>
                <p:nvPr/>
              </p:nvCxnSpPr>
              <p:spPr>
                <a:xfrm flipV="1">
                  <a:off x="2252164" y="2364117"/>
                  <a:ext cx="743949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화살표 연결선 48">
                  <a:extLst>
                    <a:ext uri="{FF2B5EF4-FFF2-40B4-BE49-F238E27FC236}">
                      <a16:creationId xmlns:a16="http://schemas.microsoft.com/office/drawing/2014/main" id="{93B87A27-E71B-1D78-A3D6-C5A574C3BF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7992" y="4850197"/>
                  <a:ext cx="0" cy="10990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화살표 연결선 49">
                  <a:extLst>
                    <a:ext uri="{FF2B5EF4-FFF2-40B4-BE49-F238E27FC236}">
                      <a16:creationId xmlns:a16="http://schemas.microsoft.com/office/drawing/2014/main" id="{5B7F2AED-0A5D-E357-4A2B-B32966017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12035" y="4850197"/>
                  <a:ext cx="0" cy="12607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7E94420-1A83-21FB-7213-B9A38FD2C20C}"/>
                    </a:ext>
                  </a:extLst>
                </p:cNvPr>
                <p:cNvSpPr txBox="1"/>
                <p:nvPr/>
              </p:nvSpPr>
              <p:spPr>
                <a:xfrm>
                  <a:off x="916886" y="5770828"/>
                  <a:ext cx="1255858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latin typeface="+mn-ea"/>
                      <a:cs typeface="Arial" pitchFamily="34" charset="0"/>
                    </a:rPr>
                    <a:t>Spring Washer</a:t>
                  </a:r>
                  <a:endParaRPr lang="ko-KR" altLang="en-US" sz="1200" b="1" dirty="0">
                    <a:latin typeface="+mn-ea"/>
                    <a:cs typeface="Arial" pitchFamily="34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18E423D-4465-EF0C-56A3-1364EFEFA0CE}"/>
                    </a:ext>
                  </a:extLst>
                </p:cNvPr>
                <p:cNvSpPr txBox="1"/>
                <p:nvPr/>
              </p:nvSpPr>
              <p:spPr>
                <a:xfrm>
                  <a:off x="1333396" y="6107568"/>
                  <a:ext cx="1144031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latin typeface="+mn-ea"/>
                      <a:cs typeface="Arial" pitchFamily="34" charset="0"/>
                    </a:rPr>
                    <a:t>Plate Washer</a:t>
                  </a:r>
                  <a:endParaRPr lang="ko-KR" altLang="en-US" sz="1200" b="1" dirty="0">
                    <a:latin typeface="+mn-ea"/>
                    <a:cs typeface="Arial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FBE634F-424A-E676-F3E2-F28D57E56350}"/>
                    </a:ext>
                  </a:extLst>
                </p:cNvPr>
                <p:cNvSpPr txBox="1"/>
                <p:nvPr/>
              </p:nvSpPr>
              <p:spPr>
                <a:xfrm>
                  <a:off x="3390802" y="3427500"/>
                  <a:ext cx="11440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latin typeface="+mn-ea"/>
                      <a:cs typeface="Arial" pitchFamily="34" charset="0"/>
                    </a:rPr>
                    <a:t>Plate Washer</a:t>
                  </a:r>
                  <a:endParaRPr lang="ko-KR" altLang="en-US" sz="1200" b="1" dirty="0">
                    <a:latin typeface="+mn-ea"/>
                    <a:cs typeface="Arial" pitchFamily="34" charset="0"/>
                  </a:endParaRPr>
                </a:p>
              </p:txBody>
            </p:sp>
            <p:cxnSp>
              <p:nvCxnSpPr>
                <p:cNvPr id="54" name="직선 화살표 연결선 53">
                  <a:extLst>
                    <a:ext uri="{FF2B5EF4-FFF2-40B4-BE49-F238E27FC236}">
                      <a16:creationId xmlns:a16="http://schemas.microsoft.com/office/drawing/2014/main" id="{E1F2CA25-DCB0-A539-AEDD-2B8694438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7868" y="4146384"/>
                  <a:ext cx="0" cy="7477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530AAD-DC73-DABB-38D9-491572750426}"/>
                  </a:ext>
                </a:extLst>
              </p:cNvPr>
              <p:cNvSpPr txBox="1"/>
              <p:nvPr/>
            </p:nvSpPr>
            <p:spPr>
              <a:xfrm>
                <a:off x="3984959" y="4882506"/>
                <a:ext cx="843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+mn-ea"/>
                    <a:cs typeface="Arial" pitchFamily="34" charset="0"/>
                  </a:rPr>
                  <a:t>M16 Nut</a:t>
                </a:r>
                <a:endParaRPr lang="ko-KR" altLang="en-US" sz="1200" b="1" dirty="0">
                  <a:latin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3F89B711-A395-288E-AA0C-12BA33B68297}"/>
              </a:ext>
            </a:extLst>
          </p:cNvPr>
          <p:cNvGrpSpPr/>
          <p:nvPr/>
        </p:nvGrpSpPr>
        <p:grpSpPr>
          <a:xfrm>
            <a:off x="5143152" y="1362264"/>
            <a:ext cx="3139931" cy="3553340"/>
            <a:chOff x="5395847" y="2017640"/>
            <a:chExt cx="3318132" cy="3819395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4B95F994-19CB-C105-4A90-245C75F63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6096" y="2017640"/>
              <a:ext cx="2952328" cy="3819395"/>
            </a:xfrm>
            <a:prstGeom prst="rect">
              <a:avLst/>
            </a:prstGeom>
          </p:spPr>
        </p:pic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C5394B66-614D-4B49-5BDC-A21C25A0F828}"/>
                </a:ext>
              </a:extLst>
            </p:cNvPr>
            <p:cNvCxnSpPr/>
            <p:nvPr/>
          </p:nvCxnSpPr>
          <p:spPr>
            <a:xfrm>
              <a:off x="5505304" y="2996474"/>
              <a:ext cx="0" cy="146513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8DD3C700-651B-0D11-3ADA-486933801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5847" y="2932386"/>
              <a:ext cx="218915" cy="112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ABE7B793-4680-AC84-EEAB-DBECCC3B08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2400" y="4422656"/>
              <a:ext cx="218915" cy="112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DAF34C-71DE-F0B4-0176-21F3A63A2C44}"/>
                </a:ext>
              </a:extLst>
            </p:cNvPr>
            <p:cNvSpPr txBox="1"/>
            <p:nvPr/>
          </p:nvSpPr>
          <p:spPr>
            <a:xfrm>
              <a:off x="5432400" y="3609376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+mn-ea"/>
                  <a:cs typeface="Arial" pitchFamily="34" charset="0"/>
                </a:rPr>
                <a:t>180</a:t>
              </a:r>
              <a:endParaRPr lang="ko-KR" altLang="en-US" sz="1200" b="1" dirty="0">
                <a:latin typeface="+mn-ea"/>
                <a:cs typeface="Arial" pitchFamily="34" charset="0"/>
              </a:endParaRPr>
            </a:p>
          </p:txBody>
        </p:sp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C3BE91E8-4EAF-4FE8-0490-3F28EB721A86}"/>
                </a:ext>
              </a:extLst>
            </p:cNvPr>
            <p:cNvCxnSpPr/>
            <p:nvPr/>
          </p:nvCxnSpPr>
          <p:spPr>
            <a:xfrm>
              <a:off x="8332913" y="3480349"/>
              <a:ext cx="0" cy="146513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A6DAEBB8-CB3F-CA7C-6179-CF6054FA4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7736" y="3399751"/>
              <a:ext cx="218915" cy="112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AA319F4B-00FC-1C40-2607-DDF35ACA62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4289" y="4883671"/>
              <a:ext cx="218915" cy="112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5D64776-5F7E-D65F-9D2C-E8FC53D8394B}"/>
                </a:ext>
              </a:extLst>
            </p:cNvPr>
            <p:cNvSpPr txBox="1"/>
            <p:nvPr/>
          </p:nvSpPr>
          <p:spPr>
            <a:xfrm>
              <a:off x="8260009" y="4118651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+mn-ea"/>
                  <a:cs typeface="Arial" pitchFamily="34" charset="0"/>
                </a:rPr>
                <a:t>142</a:t>
              </a:r>
              <a:endParaRPr lang="ko-KR" altLang="en-US" sz="1200" b="1" dirty="0">
                <a:latin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직선 연결선 4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1B2D06F-3907-4A1D-A781-72E7B0F65C04}"/>
              </a:ext>
            </a:extLst>
          </p:cNvPr>
          <p:cNvSpPr/>
          <p:nvPr/>
        </p:nvSpPr>
        <p:spPr>
          <a:xfrm>
            <a:off x="8455" y="19457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13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스마트폰을 사용한 </a:t>
            </a:r>
            <a:r>
              <a:rPr lang="ko-KR" altLang="en-US" sz="2800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상위망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알람 시험 방법</a:t>
            </a:r>
          </a:p>
        </p:txBody>
      </p:sp>
      <p:sp>
        <p:nvSpPr>
          <p:cNvPr id="37" name="슬라이드 번호 개체 틀 2">
            <a:extLst>
              <a:ext uri="{FF2B5EF4-FFF2-40B4-BE49-F238E27FC236}">
                <a16:creationId xmlns:a16="http://schemas.microsoft.com/office/drawing/2014/main" id="{898D0ACA-CBEF-4C92-BB7E-F8EB5D3B0B90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19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4724800-338A-E22B-6966-14510241D696}"/>
              </a:ext>
            </a:extLst>
          </p:cNvPr>
          <p:cNvSpPr/>
          <p:nvPr/>
        </p:nvSpPr>
        <p:spPr>
          <a:xfrm>
            <a:off x="178786" y="712362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TCP / IP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104C7F8-8118-3B5E-2E4B-F8EB8347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60" y="1412398"/>
            <a:ext cx="8198879" cy="43237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C431B27-D4D9-3CC8-36E8-F3AC91509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802" y="1970025"/>
            <a:ext cx="2088232" cy="3622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DED7CC4-16ED-8609-44D6-8D9A6214A4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619" y="1970025"/>
            <a:ext cx="2165607" cy="366848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F02B3DC-0AA0-122B-BCF3-06C98D195F98}"/>
              </a:ext>
            </a:extLst>
          </p:cNvPr>
          <p:cNvSpPr/>
          <p:nvPr/>
        </p:nvSpPr>
        <p:spPr>
          <a:xfrm>
            <a:off x="1547664" y="5013176"/>
            <a:ext cx="792088" cy="28803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DF38850-797A-21EE-96EB-C2F5A5D1696C}"/>
              </a:ext>
            </a:extLst>
          </p:cNvPr>
          <p:cNvSpPr/>
          <p:nvPr/>
        </p:nvSpPr>
        <p:spPr>
          <a:xfrm>
            <a:off x="5571723" y="5051628"/>
            <a:ext cx="792088" cy="28803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F08FC3-EF78-022E-161F-8A744B6D94AB}"/>
              </a:ext>
            </a:extLst>
          </p:cNvPr>
          <p:cNvSpPr/>
          <p:nvPr/>
        </p:nvSpPr>
        <p:spPr>
          <a:xfrm>
            <a:off x="2075783" y="5290571"/>
            <a:ext cx="792088" cy="28803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74E0F99-1C1D-4C29-EE59-A0180697E7BC}"/>
              </a:ext>
            </a:extLst>
          </p:cNvPr>
          <p:cNvSpPr/>
          <p:nvPr/>
        </p:nvSpPr>
        <p:spPr>
          <a:xfrm>
            <a:off x="6059378" y="5330557"/>
            <a:ext cx="792088" cy="28803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A342E-F0AC-EFB6-190C-3ACB3D1E5A6A}"/>
              </a:ext>
            </a:extLst>
          </p:cNvPr>
          <p:cNvSpPr txBox="1"/>
          <p:nvPr/>
        </p:nvSpPr>
        <p:spPr>
          <a:xfrm>
            <a:off x="2735796" y="591786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200" b="1" dirty="0" err="1">
                <a:solidFill>
                  <a:srgbClr val="FF0000"/>
                </a:solidFill>
              </a:rPr>
              <a:t>가상알람</a:t>
            </a:r>
            <a:r>
              <a:rPr lang="ko-KR" altLang="en-US" sz="1200" b="1" dirty="0">
                <a:solidFill>
                  <a:srgbClr val="FF0000"/>
                </a:solidFill>
              </a:rPr>
              <a:t> 활성화 </a:t>
            </a:r>
            <a:r>
              <a:rPr lang="en-US" altLang="ko-KR" sz="1200" b="1" dirty="0">
                <a:solidFill>
                  <a:srgbClr val="FF0000"/>
                </a:solidFill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</a:rPr>
              <a:t>분 후</a:t>
            </a:r>
            <a:r>
              <a:rPr lang="en-US" altLang="ko-KR" sz="1200" b="1" dirty="0">
                <a:solidFill>
                  <a:srgbClr val="FF0000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조작 없을 시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r>
              <a:rPr lang="ko-KR" altLang="en-US" sz="1200" b="1" dirty="0">
                <a:solidFill>
                  <a:srgbClr val="FF0000"/>
                </a:solidFill>
              </a:rPr>
              <a:t> 자동 종료</a:t>
            </a:r>
          </a:p>
        </p:txBody>
      </p:sp>
    </p:spTree>
    <p:extLst>
      <p:ext uri="{BB962C8B-B14F-4D97-AF65-F5344CB8AC3E}">
        <p14:creationId xmlns:p14="http://schemas.microsoft.com/office/powerpoint/2010/main" val="158656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96733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-Bolt /Washer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의 배열은 위 사진과 같이 시행 할것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-M16 Screw , Nut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조립 시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1100kgf.cm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의 토크로 조립 할 것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상기 내용 미 준수 시 외부환경에 의한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체결력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저하로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고정력을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상실할 수 있음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정류기를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Installation Bracket </a:t>
            </a:r>
            <a:r>
              <a:rPr lang="en-US" altLang="ko-KR" sz="1600" b="1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Ass’y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설치                       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[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설치용 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Screw , Nut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는 설치자재 업체에서 별도 공급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]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A394AB1-C400-4BA6-8977-1D56EF34C903}"/>
              </a:ext>
            </a:extLst>
          </p:cNvPr>
          <p:cNvSpPr/>
          <p:nvPr/>
        </p:nvSpPr>
        <p:spPr>
          <a:xfrm>
            <a:off x="7717" y="-27384"/>
            <a:ext cx="327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LG스마트체 Regular" pitchFamily="50" charset="-127"/>
                <a:ea typeface="LG스마트체 Regular" pitchFamily="50" charset="-127"/>
              </a:rPr>
              <a:t>2. </a:t>
            </a:r>
            <a:r>
              <a:rPr lang="ko-KR" altLang="en-US" sz="2800" dirty="0">
                <a:latin typeface="LG스마트체 Regular" pitchFamily="50" charset="-127"/>
                <a:ea typeface="LG스마트체 Regular" pitchFamily="50" charset="-127"/>
              </a:rPr>
              <a:t>정류기 조립</a:t>
            </a: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EE01D94B-2A79-449D-8EC0-2DC6FEC7605D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2</a:t>
            </a:fld>
            <a:endParaRPr lang="en-US" altLang="ko-KR" sz="9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9381C3B-F24E-E8C0-E5D3-DEDEB5AB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36050"/>
            <a:ext cx="2623415" cy="367712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AF22673-F278-6113-1F10-C34A6CE55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336050"/>
            <a:ext cx="2306616" cy="34885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8563CB7-518A-80A0-C23A-A1C98793B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1538" y1="51282" x2="13462" y2="20513"/>
                        <a14:foregroundMark x1="13462" y1="20513" x2="59615" y2="23077"/>
                        <a14:foregroundMark x1="59615" y1="23077" x2="73077" y2="30769"/>
                        <a14:foregroundMark x1="73077" y1="30769" x2="82692" y2="53846"/>
                        <a14:foregroundMark x1="82692" y1="53846" x2="84615" y2="71795"/>
                        <a14:foregroundMark x1="38462" y1="12821" x2="38462" y2="12821"/>
                        <a14:foregroundMark x1="28846" y1="7692" x2="28846" y2="7692"/>
                        <a14:foregroundMark x1="80769" y1="69231" x2="80769" y2="6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3"/>
          <a:stretch/>
        </p:blipFill>
        <p:spPr>
          <a:xfrm rot="1055565">
            <a:off x="1097103" y="1841394"/>
            <a:ext cx="618532" cy="65139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89138CC-A030-DFF9-49E6-483E214D6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1538" y1="51282" x2="13462" y2="20513"/>
                        <a14:foregroundMark x1="13462" y1="20513" x2="59615" y2="23077"/>
                        <a14:foregroundMark x1="59615" y1="23077" x2="73077" y2="30769"/>
                        <a14:foregroundMark x1="73077" y1="30769" x2="82692" y2="53846"/>
                        <a14:foregroundMark x1="82692" y1="53846" x2="84615" y2="71795"/>
                        <a14:foregroundMark x1="38462" y1="12821" x2="38462" y2="12821"/>
                        <a14:foregroundMark x1="28846" y1="7692" x2="28846" y2="7692"/>
                        <a14:foregroundMark x1="80769" y1="69231" x2="80769" y2="6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75"/>
          <a:stretch/>
        </p:blipFill>
        <p:spPr>
          <a:xfrm rot="1055565">
            <a:off x="5556568" y="1505740"/>
            <a:ext cx="728628" cy="651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56226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전지팩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측면 상단에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M5 Screw 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개소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,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우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]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를 반 체결한다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 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반 체결 볼트를 이용하여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전지팩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함체를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고정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Bracket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에 선거치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전지팩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거치 후 고정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Bracket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과 전지팩 볼트 체결부위에 볼트를 체결한다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-M5 Screw 10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개소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,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우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]  </a:t>
                      </a: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배터리팩을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정류기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Bracket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에 아래와 같은 순서로 설치한다</a:t>
            </a:r>
            <a:r>
              <a:rPr lang="en-US" altLang="ko-KR" sz="1600" b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</a:t>
            </a:r>
            <a:r>
              <a:rPr lang="ko-KR" altLang="en-US" sz="1600" b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 </a:t>
            </a:r>
            <a:r>
              <a:rPr lang="en-US" altLang="ko-KR" sz="1000" b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[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설치용 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Screw </a:t>
            </a:r>
            <a:r>
              <a:rPr lang="ko-KR" altLang="en-US" sz="1000" b="1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전지팩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업체에서 별도 공급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]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69D8B9-7E22-4603-80BD-A0531F0536AE}"/>
              </a:ext>
            </a:extLst>
          </p:cNvPr>
          <p:cNvSpPr/>
          <p:nvPr/>
        </p:nvSpPr>
        <p:spPr>
          <a:xfrm>
            <a:off x="7717" y="19457"/>
            <a:ext cx="4780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3. </a:t>
            </a:r>
            <a:r>
              <a:rPr lang="ko-KR" altLang="en-US" sz="2800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배터리팩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조립</a:t>
            </a:r>
          </a:p>
        </p:txBody>
      </p:sp>
      <p:sp>
        <p:nvSpPr>
          <p:cNvPr id="9" name="슬라이드 번호 개체 틀 2">
            <a:extLst>
              <a:ext uri="{FF2B5EF4-FFF2-40B4-BE49-F238E27FC236}">
                <a16:creationId xmlns:a16="http://schemas.microsoft.com/office/drawing/2014/main" id="{14E113C4-0FB4-40AB-B858-979FAD2C6128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3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E043CC5-5297-FB44-DCB8-C84C1175170C}"/>
              </a:ext>
            </a:extLst>
          </p:cNvPr>
          <p:cNvGrpSpPr/>
          <p:nvPr/>
        </p:nvGrpSpPr>
        <p:grpSpPr>
          <a:xfrm>
            <a:off x="4932040" y="1484784"/>
            <a:ext cx="3601765" cy="3372821"/>
            <a:chOff x="5188215" y="2561343"/>
            <a:chExt cx="3745781" cy="3444829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DA6EF81-D5EE-8EB3-0136-7C2A69146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215" y="2561343"/>
              <a:ext cx="2286805" cy="3444829"/>
            </a:xfrm>
            <a:prstGeom prst="rect">
              <a:avLst/>
            </a:prstGeom>
          </p:spPr>
        </p:pic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C0D2D434-B41D-B53A-14A8-14167C1B24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2820" y="4970165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CF18DB01-4CDB-624C-9FE1-896F75C18C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5040" y="5167650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431D1125-003D-BB17-E4BD-3302AAA145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6634" y="5344721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71F42E66-7C5F-BCE9-6964-E87D879ED9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1556" y="3849170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DAC162E9-398C-10A8-4B98-5A347E4D6C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3776" y="3681059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3B36FBDE-1962-4185-AC31-0C0D8374E3D0}"/>
                </a:ext>
              </a:extLst>
            </p:cNvPr>
            <p:cNvCxnSpPr>
              <a:cxnSpLocks/>
            </p:cNvCxnSpPr>
            <p:nvPr/>
          </p:nvCxnSpPr>
          <p:spPr>
            <a:xfrm>
              <a:off x="6615683" y="3732428"/>
              <a:ext cx="7097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4ED84-9D3A-90F0-A706-CD14C09C2B9E}"/>
                </a:ext>
              </a:extLst>
            </p:cNvPr>
            <p:cNvSpPr txBox="1"/>
            <p:nvPr/>
          </p:nvSpPr>
          <p:spPr>
            <a:xfrm>
              <a:off x="7302207" y="3585907"/>
              <a:ext cx="1631789" cy="440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+mn-ea"/>
                  <a:cs typeface="Arial" pitchFamily="34" charset="0"/>
                </a:rPr>
                <a:t>3. M5 Screw</a:t>
              </a:r>
            </a:p>
            <a:p>
              <a:r>
                <a:rPr lang="en-US" altLang="ko-KR" sz="1100" dirty="0">
                  <a:latin typeface="+mn-ea"/>
                  <a:cs typeface="Arial" pitchFamily="34" charset="0"/>
                </a:rPr>
                <a:t>   10</a:t>
              </a:r>
              <a:r>
                <a:rPr lang="ko-KR" altLang="en-US" sz="1100" dirty="0">
                  <a:latin typeface="+mn-ea"/>
                  <a:cs typeface="Arial" pitchFamily="34" charset="0"/>
                </a:rPr>
                <a:t>개소 장착</a:t>
              </a:r>
              <a:r>
                <a:rPr lang="en-US" altLang="ko-KR" sz="1100" dirty="0">
                  <a:latin typeface="+mn-ea"/>
                  <a:cs typeface="Arial" pitchFamily="34" charset="0"/>
                </a:rPr>
                <a:t>[</a:t>
              </a:r>
              <a:r>
                <a:rPr lang="ko-KR" altLang="en-US" sz="1100" dirty="0">
                  <a:latin typeface="+mn-ea"/>
                  <a:cs typeface="Arial" pitchFamily="34" charset="0"/>
                </a:rPr>
                <a:t>좌</a:t>
              </a:r>
              <a:r>
                <a:rPr lang="en-US" altLang="ko-KR" sz="1100" dirty="0">
                  <a:latin typeface="+mn-ea"/>
                  <a:cs typeface="Arial" pitchFamily="34" charset="0"/>
                </a:rPr>
                <a:t>.</a:t>
              </a:r>
              <a:r>
                <a:rPr lang="ko-KR" altLang="en-US" sz="1100" dirty="0">
                  <a:latin typeface="+mn-ea"/>
                  <a:cs typeface="Arial" pitchFamily="34" charset="0"/>
                </a:rPr>
                <a:t>우</a:t>
              </a:r>
              <a:r>
                <a:rPr lang="en-US" altLang="ko-KR" sz="1100" dirty="0">
                  <a:latin typeface="+mn-ea"/>
                  <a:cs typeface="Arial" pitchFamily="34" charset="0"/>
                </a:rPr>
                <a:t>]</a:t>
              </a:r>
              <a:endParaRPr lang="ko-KR" altLang="en-US" sz="1100" dirty="0"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503A5E3-60F7-A4BD-F6F0-A7A75FF52BD4}"/>
              </a:ext>
            </a:extLst>
          </p:cNvPr>
          <p:cNvGrpSpPr/>
          <p:nvPr/>
        </p:nvGrpSpPr>
        <p:grpSpPr>
          <a:xfrm>
            <a:off x="625092" y="1443859"/>
            <a:ext cx="3389843" cy="3336442"/>
            <a:chOff x="625092" y="1443859"/>
            <a:chExt cx="3389843" cy="3336442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2D18148-021E-FB3F-99E2-C4C9D78992C2}"/>
                </a:ext>
              </a:extLst>
            </p:cNvPr>
            <p:cNvGrpSpPr/>
            <p:nvPr/>
          </p:nvGrpSpPr>
          <p:grpSpPr>
            <a:xfrm>
              <a:off x="625092" y="1443859"/>
              <a:ext cx="3389843" cy="3336442"/>
              <a:chOff x="741225" y="2204864"/>
              <a:chExt cx="4542653" cy="4120032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4EEE6EF3-EF14-C038-0FFA-01B29B583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225" y="2204864"/>
                <a:ext cx="3061736" cy="4120032"/>
              </a:xfrm>
              <a:prstGeom prst="rect">
                <a:avLst/>
              </a:prstGeom>
            </p:spPr>
          </p:pic>
          <p:cxnSp>
            <p:nvCxnSpPr>
              <p:cNvPr id="16" name="직선 화살표 연결선 15">
                <a:extLst>
                  <a:ext uri="{FF2B5EF4-FFF2-40B4-BE49-F238E27FC236}">
                    <a16:creationId xmlns:a16="http://schemas.microsoft.com/office/drawing/2014/main" id="{0A749E39-6095-615B-A1FD-AC31D2BC6A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3928" y="2795320"/>
                <a:ext cx="8694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D9DB0-4A84-49A4-81C0-7CA265918064}"/>
                  </a:ext>
                </a:extLst>
              </p:cNvPr>
              <p:cNvSpPr txBox="1"/>
              <p:nvPr/>
            </p:nvSpPr>
            <p:spPr>
              <a:xfrm>
                <a:off x="3747974" y="2656820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dirty="0">
                    <a:latin typeface="+mn-ea"/>
                    <a:cs typeface="Arial" pitchFamily="34" charset="0"/>
                  </a:rPr>
                  <a:t>전지팩</a:t>
                </a:r>
              </a:p>
            </p:txBody>
          </p:sp>
          <p:cxnSp>
            <p:nvCxnSpPr>
              <p:cNvPr id="18" name="직선 화살표 연결선 17">
                <a:extLst>
                  <a:ext uri="{FF2B5EF4-FFF2-40B4-BE49-F238E27FC236}">
                    <a16:creationId xmlns:a16="http://schemas.microsoft.com/office/drawing/2014/main" id="{07919E43-5C85-BE26-90F8-29634C57E6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976" y="2961067"/>
                <a:ext cx="0" cy="133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화살표 연결선 18">
                <a:extLst>
                  <a:ext uri="{FF2B5EF4-FFF2-40B4-BE49-F238E27FC236}">
                    <a16:creationId xmlns:a16="http://schemas.microsoft.com/office/drawing/2014/main" id="{E2AD6CCD-A451-A3D3-59B2-9A93166350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7863" y="3322135"/>
                <a:ext cx="5835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4BF7E5-A758-72A6-AF8E-9225A741F649}"/>
                  </a:ext>
                </a:extLst>
              </p:cNvPr>
              <p:cNvSpPr txBox="1"/>
              <p:nvPr/>
            </p:nvSpPr>
            <p:spPr>
              <a:xfrm>
                <a:off x="3414240" y="3204189"/>
                <a:ext cx="1869638" cy="741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rabicPeriod"/>
                </a:pPr>
                <a:r>
                  <a:rPr lang="en-US" altLang="ko-KR" sz="1100" dirty="0">
                    <a:latin typeface="+mn-ea"/>
                    <a:cs typeface="Arial" pitchFamily="34" charset="0"/>
                  </a:rPr>
                  <a:t>M5 Screw 2</a:t>
                </a:r>
                <a:r>
                  <a:rPr lang="ko-KR" altLang="en-US" sz="1100" dirty="0">
                    <a:latin typeface="+mn-ea"/>
                    <a:cs typeface="Arial" pitchFamily="34" charset="0"/>
                  </a:rPr>
                  <a:t>개소 장착</a:t>
                </a:r>
                <a:endParaRPr lang="en-US" altLang="ko-KR" sz="1100" dirty="0">
                  <a:latin typeface="+mn-ea"/>
                  <a:cs typeface="Arial" pitchFamily="34" charset="0"/>
                </a:endParaRPr>
              </a:p>
              <a:p>
                <a:r>
                  <a:rPr lang="en-US" altLang="ko-KR" sz="1100" dirty="0">
                    <a:latin typeface="+mn-ea"/>
                    <a:cs typeface="Arial" pitchFamily="34" charset="0"/>
                  </a:rPr>
                  <a:t>     [</a:t>
                </a:r>
                <a:r>
                  <a:rPr lang="ko-KR" altLang="en-US" sz="1100" dirty="0">
                    <a:latin typeface="+mn-ea"/>
                    <a:cs typeface="Arial" pitchFamily="34" charset="0"/>
                  </a:rPr>
                  <a:t>좌</a:t>
                </a:r>
                <a:r>
                  <a:rPr lang="en-US" altLang="ko-KR" sz="1100" dirty="0">
                    <a:latin typeface="+mn-ea"/>
                    <a:cs typeface="Arial" pitchFamily="34" charset="0"/>
                  </a:rPr>
                  <a:t>.</a:t>
                </a:r>
                <a:r>
                  <a:rPr lang="ko-KR" altLang="en-US" sz="1100" dirty="0">
                    <a:latin typeface="+mn-ea"/>
                    <a:cs typeface="Arial" pitchFamily="34" charset="0"/>
                  </a:rPr>
                  <a:t>우</a:t>
                </a:r>
                <a:r>
                  <a:rPr lang="en-US" altLang="ko-KR" sz="1100" dirty="0">
                    <a:latin typeface="+mn-ea"/>
                    <a:cs typeface="Arial" pitchFamily="34" charset="0"/>
                  </a:rPr>
                  <a:t>]</a:t>
                </a:r>
                <a:endParaRPr lang="ko-KR" altLang="en-US" sz="1100" dirty="0"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D7F513B1-E031-B6B3-5ADC-77C01343C95B}"/>
                  </a:ext>
                </a:extLst>
              </p:cNvPr>
              <p:cNvSpPr/>
              <p:nvPr/>
            </p:nvSpPr>
            <p:spPr>
              <a:xfrm>
                <a:off x="2753385" y="3933444"/>
                <a:ext cx="247234" cy="2102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A37D85-D6A3-B11C-EE0B-786BBD5913F0}"/>
                  </a:ext>
                </a:extLst>
              </p:cNvPr>
              <p:cNvSpPr txBox="1"/>
              <p:nvPr/>
            </p:nvSpPr>
            <p:spPr>
              <a:xfrm>
                <a:off x="2640696" y="3654128"/>
                <a:ext cx="3484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+mn-ea"/>
                    <a:cs typeface="Arial" pitchFamily="34" charset="0"/>
                  </a:rPr>
                  <a:t>‘A’</a:t>
                </a:r>
                <a:endParaRPr lang="ko-KR" altLang="en-US" sz="1200" b="1" dirty="0">
                  <a:latin typeface="+mn-ea"/>
                  <a:cs typeface="Arial" pitchFamily="34" charset="0"/>
                </a:endParaRPr>
              </a:p>
            </p:txBody>
          </p:sp>
        </p:grp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5F0095D-74B6-0A9A-9336-981F29E2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1538" y1="51282" x2="13462" y2="20513"/>
                          <a14:foregroundMark x1="13462" y1="20513" x2="59615" y2="23077"/>
                          <a14:foregroundMark x1="59615" y1="23077" x2="73077" y2="30769"/>
                          <a14:foregroundMark x1="73077" y1="30769" x2="82692" y2="53846"/>
                          <a14:foregroundMark x1="82692" y1="53846" x2="84615" y2="71795"/>
                          <a14:foregroundMark x1="38462" y1="12821" x2="38462" y2="12821"/>
                          <a14:foregroundMark x1="28846" y1="7692" x2="28846" y2="7692"/>
                          <a14:foregroundMark x1="80769" y1="69231" x2="80769" y2="69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4631">
              <a:off x="1022314" y="2305922"/>
              <a:ext cx="627419" cy="3254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76239"/>
              </p:ext>
            </p:extLst>
          </p:nvPr>
        </p:nvGraphicFramePr>
        <p:xfrm>
          <a:off x="251520" y="1124744"/>
          <a:ext cx="813690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baseline="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접지선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에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Harness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연결한다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-M6 Screw , Nut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조립 시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25~29kgf.cm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의 토크로 조립 할 것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상기 내용 미 준수 시 외부환경에 의한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체결력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저하로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고정력을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상실할 수 있음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접지선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연결은 아래와 같은 순서로 시행한다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[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접지 </a:t>
            </a:r>
            <a:r>
              <a:rPr lang="ko-KR" altLang="en-US" sz="1000" b="1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러그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별도 구매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]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52811AC-1CF1-4587-A7D6-756CF7B2A403}"/>
              </a:ext>
            </a:extLst>
          </p:cNvPr>
          <p:cNvSpPr/>
          <p:nvPr/>
        </p:nvSpPr>
        <p:spPr>
          <a:xfrm>
            <a:off x="7717" y="16897"/>
            <a:ext cx="3349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4. 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접지선 연결</a:t>
            </a:r>
          </a:p>
        </p:txBody>
      </p:sp>
      <p:sp>
        <p:nvSpPr>
          <p:cNvPr id="13" name="슬라이드 번호 개체 틀 2">
            <a:extLst>
              <a:ext uri="{FF2B5EF4-FFF2-40B4-BE49-F238E27FC236}">
                <a16:creationId xmlns:a16="http://schemas.microsoft.com/office/drawing/2014/main" id="{F845A709-40CA-469B-9E8D-C129871F42A5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4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42F6E65-21BF-0E86-2B1F-2B87963153A1}"/>
              </a:ext>
            </a:extLst>
          </p:cNvPr>
          <p:cNvGrpSpPr/>
          <p:nvPr/>
        </p:nvGrpSpPr>
        <p:grpSpPr>
          <a:xfrm>
            <a:off x="1907704" y="1340768"/>
            <a:ext cx="3960440" cy="3672408"/>
            <a:chOff x="1068957" y="1477425"/>
            <a:chExt cx="3647058" cy="3471101"/>
          </a:xfrm>
        </p:grpSpPr>
        <p:sp>
          <p:nvSpPr>
            <p:cNvPr id="20" name="직사각형 19"/>
            <p:cNvSpPr/>
            <p:nvPr/>
          </p:nvSpPr>
          <p:spPr>
            <a:xfrm>
              <a:off x="3176284" y="3861047"/>
              <a:ext cx="1251692" cy="378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접지 </a:t>
              </a:r>
              <a:r>
                <a:rPr lang="en-US" altLang="ko-KR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Rug, P:16mm </a:t>
              </a:r>
            </a:p>
            <a:p>
              <a:r>
                <a:rPr lang="en-US" altLang="ko-KR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[AGW6,16㎟]</a:t>
              </a:r>
              <a:endParaRPr lang="ko-KR" altLang="en-US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419872" y="3212976"/>
              <a:ext cx="12961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M6 *12L </a:t>
              </a:r>
            </a:p>
            <a:p>
              <a:r>
                <a:rPr lang="en-US" altLang="ko-KR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SUS SEMS BOLT </a:t>
              </a:r>
              <a:endParaRPr lang="ko-KR" altLang="en-US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3F62DBD-ACA4-83F8-8F80-0F56E66B4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957" y="1477425"/>
              <a:ext cx="2160232" cy="3471101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EB02486-421A-8DBF-397A-F76FC58012B6}"/>
                </a:ext>
              </a:extLst>
            </p:cNvPr>
            <p:cNvSpPr/>
            <p:nvPr/>
          </p:nvSpPr>
          <p:spPr>
            <a:xfrm>
              <a:off x="2267743" y="3068960"/>
              <a:ext cx="288034" cy="792087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화살표 연결선 22"/>
            <p:cNvCxnSpPr>
              <a:cxnSpLocks/>
            </p:cNvCxnSpPr>
            <p:nvPr/>
          </p:nvCxnSpPr>
          <p:spPr>
            <a:xfrm>
              <a:off x="2617121" y="3273334"/>
              <a:ext cx="740433" cy="836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cxnSpLocks/>
            </p:cNvCxnSpPr>
            <p:nvPr/>
          </p:nvCxnSpPr>
          <p:spPr>
            <a:xfrm>
              <a:off x="2617121" y="3613086"/>
              <a:ext cx="841617" cy="184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B52396A-90DB-8A40-3C04-A1BA37F24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541" y="1687420"/>
            <a:ext cx="2050349" cy="2674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70449"/>
              </p:ext>
            </p:extLst>
          </p:nvPr>
        </p:nvGraphicFramePr>
        <p:xfrm>
          <a:off x="251520" y="1124744"/>
          <a:ext cx="813690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 </a:t>
                      </a:r>
                      <a:r>
                        <a:rPr lang="en-US" altLang="ko-KR" sz="900" baseline="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Alarm </a:t>
                      </a:r>
                      <a:r>
                        <a:rPr lang="ko-KR" altLang="en-US" sz="900" baseline="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젠더 어댑터를 위 그림과 같이 연결한다</a:t>
                      </a:r>
                      <a:r>
                        <a:rPr lang="en-US" altLang="ko-KR" sz="900" baseline="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ko-KR" altLang="en-US" sz="1600" b="1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알람케이블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연결은 아래와 같은 순서로 시행한다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[Alarm 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젠더 어댑터 첨부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]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52811AC-1CF1-4587-A7D6-756CF7B2A403}"/>
              </a:ext>
            </a:extLst>
          </p:cNvPr>
          <p:cNvSpPr/>
          <p:nvPr/>
        </p:nvSpPr>
        <p:spPr>
          <a:xfrm>
            <a:off x="7717" y="16897"/>
            <a:ext cx="3349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5. </a:t>
            </a:r>
            <a:r>
              <a:rPr lang="ko-KR" altLang="en-US" sz="2800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알람케이블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연결</a:t>
            </a:r>
          </a:p>
        </p:txBody>
      </p:sp>
      <p:sp>
        <p:nvSpPr>
          <p:cNvPr id="13" name="슬라이드 번호 개체 틀 2">
            <a:extLst>
              <a:ext uri="{FF2B5EF4-FFF2-40B4-BE49-F238E27FC236}">
                <a16:creationId xmlns:a16="http://schemas.microsoft.com/office/drawing/2014/main" id="{F845A709-40CA-469B-9E8D-C129871F42A5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5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F7EDEF8-F3A1-21D0-DF67-836EF0350234}"/>
              </a:ext>
            </a:extLst>
          </p:cNvPr>
          <p:cNvGrpSpPr/>
          <p:nvPr/>
        </p:nvGrpSpPr>
        <p:grpSpPr>
          <a:xfrm>
            <a:off x="467544" y="1700808"/>
            <a:ext cx="7678206" cy="1568270"/>
            <a:chOff x="395536" y="1268760"/>
            <a:chExt cx="8657925" cy="1701770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C8984C2D-6CF7-F66C-957E-B1CA198E2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052" y="2708920"/>
              <a:ext cx="18006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hangingPunct="1"/>
              <a:r>
                <a:rPr lang="ko-KR" altLang="en-US" sz="11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알람 젠더 어댑터</a:t>
              </a:r>
            </a:p>
          </p:txBody>
        </p:sp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id="{9E1D6FD4-8F52-C396-20A2-8499205C4A35}"/>
                </a:ext>
              </a:extLst>
            </p:cNvPr>
            <p:cNvSpPr/>
            <p:nvPr/>
          </p:nvSpPr>
          <p:spPr>
            <a:xfrm>
              <a:off x="2249213" y="1772816"/>
              <a:ext cx="242818" cy="360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B578BEE-D15A-D34D-D611-A69B7108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7485" y="1340767"/>
              <a:ext cx="2276244" cy="1296143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785DDD8-AD45-38AC-BB9F-C5436F293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8250" y="1268760"/>
              <a:ext cx="1675211" cy="1368078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1B7EE0AC-2056-17F1-45D8-D09F84AA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1818" y="1340766"/>
              <a:ext cx="1805627" cy="1296143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1B571232-FA58-51CD-65DE-34A4C8FE9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36" y="1340767"/>
              <a:ext cx="1797502" cy="1290310"/>
            </a:xfrm>
            <a:prstGeom prst="rect">
              <a:avLst/>
            </a:prstGeom>
          </p:spPr>
        </p:pic>
        <p:sp>
          <p:nvSpPr>
            <p:cNvPr id="18" name="화살표: 오른쪽 17">
              <a:extLst>
                <a:ext uri="{FF2B5EF4-FFF2-40B4-BE49-F238E27FC236}">
                  <a16:creationId xmlns:a16="http://schemas.microsoft.com/office/drawing/2014/main" id="{C2047603-DE8E-00AE-D29E-E55AD27A6D4D}"/>
                </a:ext>
              </a:extLst>
            </p:cNvPr>
            <p:cNvSpPr/>
            <p:nvPr/>
          </p:nvSpPr>
          <p:spPr>
            <a:xfrm>
              <a:off x="4409453" y="1772816"/>
              <a:ext cx="242818" cy="360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화살표: 오른쪽 20">
              <a:extLst>
                <a:ext uri="{FF2B5EF4-FFF2-40B4-BE49-F238E27FC236}">
                  <a16:creationId xmlns:a16="http://schemas.microsoft.com/office/drawing/2014/main" id="{487D9136-DC94-F215-21CA-D5F5F5451951}"/>
                </a:ext>
              </a:extLst>
            </p:cNvPr>
            <p:cNvSpPr/>
            <p:nvPr/>
          </p:nvSpPr>
          <p:spPr>
            <a:xfrm>
              <a:off x="7073849" y="1772816"/>
              <a:ext cx="242818" cy="360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4B3D0A39-92E7-9779-F7D7-78C03497C7F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383280" y="2029968"/>
              <a:ext cx="396632" cy="678952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6F60104C-F734-3A2E-2A42-2EBF27E7E4E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58888" y="1916832"/>
              <a:ext cx="396632" cy="822968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25" name="TextBox 3">
              <a:extLst>
                <a:ext uri="{FF2B5EF4-FFF2-40B4-BE49-F238E27FC236}">
                  <a16:creationId xmlns:a16="http://schemas.microsoft.com/office/drawing/2014/main" id="{1A472B81-4E0B-4305-B797-82BC336BF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2708920"/>
              <a:ext cx="165618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hangingPunct="1"/>
              <a:r>
                <a:rPr lang="en-US" altLang="ko-KR" sz="1100" b="1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RJ-45 </a:t>
              </a:r>
              <a:r>
                <a:rPr lang="ko-KR" altLang="en-US" sz="1100" b="1" dirty="0" err="1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젝</a:t>
              </a:r>
              <a:endParaRPr lang="ko-KR" altLang="en-US" sz="11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8DE29A11-F310-8498-9CF3-84FB3265F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377910"/>
            <a:ext cx="3951166" cy="16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9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70311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정류기에서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접지선을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해체한다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 Window Cover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에 고정된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Flange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볼트를 해체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   (8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개소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 Window Cover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을 이용하여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AC,DC Cable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해체한다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정류기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Bracket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에 고정된 볼트를 해체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(4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개소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363763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정류기 고장 시 해체 방법                                     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DC1E0EA-1EDB-40AE-A0DE-ED915C9F93DC}"/>
              </a:ext>
            </a:extLst>
          </p:cNvPr>
          <p:cNvSpPr/>
          <p:nvPr/>
        </p:nvSpPr>
        <p:spPr>
          <a:xfrm>
            <a:off x="-36512" y="19422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6. 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정류기 해체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고장 시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6" name="슬라이드 번호 개체 틀 2">
            <a:extLst>
              <a:ext uri="{FF2B5EF4-FFF2-40B4-BE49-F238E27FC236}">
                <a16:creationId xmlns:a16="http://schemas.microsoft.com/office/drawing/2014/main" id="{8C738F8C-91A8-42E0-B435-9EC3E153CE96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6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631CAC7-30FE-130A-0181-9E450FEEC8EA}"/>
              </a:ext>
            </a:extLst>
          </p:cNvPr>
          <p:cNvGrpSpPr/>
          <p:nvPr/>
        </p:nvGrpSpPr>
        <p:grpSpPr>
          <a:xfrm>
            <a:off x="3258730" y="3028601"/>
            <a:ext cx="2626539" cy="1755175"/>
            <a:chOff x="3258730" y="2385028"/>
            <a:chExt cx="2626539" cy="175517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73254BB0-102F-5099-44B8-66A2EB476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8730" y="2385028"/>
              <a:ext cx="2626539" cy="17551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3DDB20-5408-DFE6-5741-D864E8A3C2B6}"/>
                </a:ext>
              </a:extLst>
            </p:cNvPr>
            <p:cNvSpPr txBox="1"/>
            <p:nvPr/>
          </p:nvSpPr>
          <p:spPr>
            <a:xfrm>
              <a:off x="3405483" y="3429000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0000"/>
                  </a:solidFill>
                </a:rPr>
                <a:t>AC Cable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9E94CF-BA30-CCAF-A481-E0EE5B87F2E0}"/>
                </a:ext>
              </a:extLst>
            </p:cNvPr>
            <p:cNvSpPr txBox="1"/>
            <p:nvPr/>
          </p:nvSpPr>
          <p:spPr>
            <a:xfrm>
              <a:off x="4130773" y="3445222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0000"/>
                  </a:solidFill>
                </a:rPr>
                <a:t>DC Cable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21ED2A9-15DF-C2B8-E9B1-F5FA865CE704}"/>
              </a:ext>
            </a:extLst>
          </p:cNvPr>
          <p:cNvGrpSpPr/>
          <p:nvPr/>
        </p:nvGrpSpPr>
        <p:grpSpPr>
          <a:xfrm>
            <a:off x="683568" y="1832729"/>
            <a:ext cx="2050349" cy="2674368"/>
            <a:chOff x="683568" y="1832729"/>
            <a:chExt cx="2050349" cy="2674368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1112061F-632E-282A-831C-95B3E67A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68" y="1832729"/>
              <a:ext cx="2050349" cy="267436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252D6A-0E3C-9D01-6CD1-D150F21DE9C4}"/>
                </a:ext>
              </a:extLst>
            </p:cNvPr>
            <p:cNvSpPr txBox="1"/>
            <p:nvPr/>
          </p:nvSpPr>
          <p:spPr>
            <a:xfrm>
              <a:off x="1187624" y="3719627"/>
              <a:ext cx="8867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>
                  <a:solidFill>
                    <a:srgbClr val="FF0000"/>
                  </a:solidFill>
                </a:rPr>
                <a:t>접지</a:t>
              </a:r>
              <a:r>
                <a:rPr lang="en-US" altLang="ko-KR" sz="1100" b="1" dirty="0">
                  <a:solidFill>
                    <a:srgbClr val="FF0000"/>
                  </a:solidFill>
                </a:rPr>
                <a:t> Cable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251BE2A1-F0A3-8BA5-E5AB-547B82668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860468" y="763470"/>
            <a:ext cx="1456885" cy="2560814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67E87DCF-775D-1C8B-9C8A-FEA035D6BB2F}"/>
              </a:ext>
            </a:extLst>
          </p:cNvPr>
          <p:cNvSpPr/>
          <p:nvPr/>
        </p:nvSpPr>
        <p:spPr>
          <a:xfrm>
            <a:off x="3798206" y="2363690"/>
            <a:ext cx="1974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M4 *13.5 </a:t>
            </a:r>
          </a:p>
          <a:p>
            <a:r>
              <a:rPr lang="en-US" altLang="ko-KR" sz="1000" b="1" dirty="0">
                <a:solidFill>
                  <a:srgbClr val="FF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SUS SEMS Flange BOLT </a:t>
            </a:r>
            <a:endParaRPr lang="ko-KR" altLang="en-US" sz="1000" b="1" dirty="0">
              <a:solidFill>
                <a:srgbClr val="FF0000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89DBCBF-44F4-C369-754C-37A7B8496454}"/>
              </a:ext>
            </a:extLst>
          </p:cNvPr>
          <p:cNvCxnSpPr>
            <a:cxnSpLocks/>
          </p:cNvCxnSpPr>
          <p:nvPr/>
        </p:nvCxnSpPr>
        <p:spPr>
          <a:xfrm flipH="1" flipV="1">
            <a:off x="3554210" y="2075360"/>
            <a:ext cx="473224" cy="350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33239ECE-6443-05D5-4137-04C5F5D0A8DD}"/>
              </a:ext>
            </a:extLst>
          </p:cNvPr>
          <p:cNvSpPr/>
          <p:nvPr/>
        </p:nvSpPr>
        <p:spPr>
          <a:xfrm>
            <a:off x="4363942" y="2801564"/>
            <a:ext cx="333880" cy="187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D5DE1D0-7A91-C939-4D21-94F117654476}"/>
              </a:ext>
            </a:extLst>
          </p:cNvPr>
          <p:cNvGrpSpPr/>
          <p:nvPr/>
        </p:nvGrpSpPr>
        <p:grpSpPr>
          <a:xfrm>
            <a:off x="6230429" y="1416800"/>
            <a:ext cx="2418055" cy="3797905"/>
            <a:chOff x="6230429" y="1416800"/>
            <a:chExt cx="2418055" cy="3797905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67D9352-9726-5390-3D9D-BB9A652A8240}"/>
                </a:ext>
              </a:extLst>
            </p:cNvPr>
            <p:cNvGrpSpPr/>
            <p:nvPr/>
          </p:nvGrpSpPr>
          <p:grpSpPr>
            <a:xfrm>
              <a:off x="6246380" y="1416800"/>
              <a:ext cx="2402104" cy="3797905"/>
              <a:chOff x="6246380" y="1416800"/>
              <a:chExt cx="2402104" cy="3797905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EB9C1812-5D5E-360A-0FA2-A27280384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6380" y="1416800"/>
                <a:ext cx="2402104" cy="3404925"/>
              </a:xfrm>
              <a:prstGeom prst="rect">
                <a:avLst/>
              </a:prstGeom>
            </p:spPr>
          </p:pic>
          <p:sp>
            <p:nvSpPr>
              <p:cNvPr id="21" name="직사각형 20"/>
              <p:cNvSpPr/>
              <p:nvPr/>
            </p:nvSpPr>
            <p:spPr>
              <a:xfrm>
                <a:off x="7342101" y="4814595"/>
                <a:ext cx="12623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000" dirty="0">
                    <a:latin typeface="LG스마트체 Regular" panose="020B0600000101010101" pitchFamily="50" charset="-127"/>
                    <a:ea typeface="LG스마트체 Regular" panose="020B0600000101010101" pitchFamily="50" charset="-127"/>
                  </a:rPr>
                  <a:t>M5 *14L </a:t>
                </a:r>
              </a:p>
              <a:p>
                <a:r>
                  <a:rPr lang="en-US" altLang="ko-KR" sz="1000" dirty="0">
                    <a:latin typeface="LG스마트체 Regular" panose="020B0600000101010101" pitchFamily="50" charset="-127"/>
                    <a:ea typeface="LG스마트체 Regular" panose="020B0600000101010101" pitchFamily="50" charset="-127"/>
                  </a:rPr>
                  <a:t>SUS SEMS BOLT </a:t>
                </a:r>
                <a:endParaRPr lang="ko-KR" altLang="en-US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endParaRPr>
              </a:p>
            </p:txBody>
          </p:sp>
          <p:cxnSp>
            <p:nvCxnSpPr>
              <p:cNvPr id="24" name="직선 화살표 연결선 23"/>
              <p:cNvCxnSpPr>
                <a:cxnSpLocks/>
              </p:cNvCxnSpPr>
              <p:nvPr/>
            </p:nvCxnSpPr>
            <p:spPr>
              <a:xfrm flipH="1" flipV="1">
                <a:off x="7418363" y="3933056"/>
                <a:ext cx="321989" cy="8327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186C9E30-35AD-BA2F-E2C5-62884108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53884">
              <a:off x="6230429" y="1832729"/>
              <a:ext cx="856899" cy="364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78228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-Bracket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에 정류기를 위 그림 같이 볼트 체결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 (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그림 참조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)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-M5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체결토크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: 24~26kgf.cm </a:t>
                      </a: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-Window Cover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을 열어서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AC,DC Cable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을 연결한다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-Window Cover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에 인쇄된 내용과 같이 체결한다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(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체결순서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스크류 체결 강도 준수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정류기에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접지선을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조립한다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-M6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체결토크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: 25~29kgf.cm </a:t>
                      </a: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정류기 수리 후 정류기 조립                                                       </a:t>
            </a:r>
            <a:endParaRPr lang="en-US" altLang="ko-KR" sz="1000" b="1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245487-3696-4F7D-9588-EDA0AE32F8B2}"/>
              </a:ext>
            </a:extLst>
          </p:cNvPr>
          <p:cNvSpPr/>
          <p:nvPr/>
        </p:nvSpPr>
        <p:spPr>
          <a:xfrm>
            <a:off x="-36512" y="25460"/>
            <a:ext cx="4543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7. 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정류기 재 조립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(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수리 후</a:t>
            </a:r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</a:t>
            </a:r>
            <a:endParaRPr lang="ko-KR" altLang="en-US" sz="28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FB26835-2DDB-4D4B-BED3-C2DD08B1D393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7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CCBACA7-47AA-7A39-8075-7F8531069B2C}"/>
              </a:ext>
            </a:extLst>
          </p:cNvPr>
          <p:cNvGrpSpPr/>
          <p:nvPr/>
        </p:nvGrpSpPr>
        <p:grpSpPr>
          <a:xfrm>
            <a:off x="3304604" y="1527946"/>
            <a:ext cx="2626539" cy="1755175"/>
            <a:chOff x="3258730" y="2385028"/>
            <a:chExt cx="2626539" cy="175517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58CF712-B918-B26D-386B-333C71B8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8730" y="2385028"/>
              <a:ext cx="2626539" cy="17551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6DF370-8336-69EA-9719-D818FA33C024}"/>
                </a:ext>
              </a:extLst>
            </p:cNvPr>
            <p:cNvSpPr txBox="1"/>
            <p:nvPr/>
          </p:nvSpPr>
          <p:spPr>
            <a:xfrm>
              <a:off x="3405483" y="3429000"/>
              <a:ext cx="7938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0000"/>
                  </a:solidFill>
                </a:rPr>
                <a:t>AC Cable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445F8A-7A8D-8C2E-FB65-628A8C573765}"/>
                </a:ext>
              </a:extLst>
            </p:cNvPr>
            <p:cNvSpPr txBox="1"/>
            <p:nvPr/>
          </p:nvSpPr>
          <p:spPr>
            <a:xfrm>
              <a:off x="4130773" y="3445222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0000"/>
                  </a:solidFill>
                </a:rPr>
                <a:t>DC Cable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1249457-88C9-5855-C83F-CA955D5A4188}"/>
              </a:ext>
            </a:extLst>
          </p:cNvPr>
          <p:cNvGrpSpPr/>
          <p:nvPr/>
        </p:nvGrpSpPr>
        <p:grpSpPr>
          <a:xfrm>
            <a:off x="6424951" y="1640645"/>
            <a:ext cx="2050349" cy="2674368"/>
            <a:chOff x="683568" y="1832729"/>
            <a:chExt cx="2050349" cy="267436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DF65CED-8424-04F7-227B-52ED21538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68" y="1832729"/>
              <a:ext cx="2050349" cy="26743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70B616-A996-2FB3-D915-A3727134FCCB}"/>
                </a:ext>
              </a:extLst>
            </p:cNvPr>
            <p:cNvSpPr txBox="1"/>
            <p:nvPr/>
          </p:nvSpPr>
          <p:spPr>
            <a:xfrm>
              <a:off x="1187624" y="3719627"/>
              <a:ext cx="8867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>
                  <a:solidFill>
                    <a:srgbClr val="FF0000"/>
                  </a:solidFill>
                </a:rPr>
                <a:t>접지</a:t>
              </a:r>
              <a:r>
                <a:rPr lang="en-US" altLang="ko-KR" sz="1100" b="1" dirty="0">
                  <a:solidFill>
                    <a:srgbClr val="FF0000"/>
                  </a:solidFill>
                </a:rPr>
                <a:t> Cable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ED733EFE-56EB-448D-602C-EF88813A0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933488" y="3006557"/>
            <a:ext cx="1456885" cy="256081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280003" y="2296276"/>
            <a:ext cx="1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M6 *12L </a:t>
            </a:r>
          </a:p>
          <a:p>
            <a:r>
              <a:rPr lang="en-US" altLang="ko-KR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SUS SEMS BOLT </a:t>
            </a:r>
            <a:endParaRPr lang="ko-KR" altLang="en-US" sz="1000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0AB5BCF2-46B7-18FD-5056-F7CFDC39A50E}"/>
              </a:ext>
            </a:extLst>
          </p:cNvPr>
          <p:cNvSpPr/>
          <p:nvPr/>
        </p:nvSpPr>
        <p:spPr>
          <a:xfrm rot="10800000">
            <a:off x="4395741" y="3308958"/>
            <a:ext cx="352517" cy="172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6E1B8E8-7274-7CE9-E26C-2EBE8A4193DC}"/>
              </a:ext>
            </a:extLst>
          </p:cNvPr>
          <p:cNvGrpSpPr/>
          <p:nvPr/>
        </p:nvGrpSpPr>
        <p:grpSpPr>
          <a:xfrm>
            <a:off x="539552" y="1378834"/>
            <a:ext cx="2430256" cy="3653889"/>
            <a:chOff x="6246380" y="1416800"/>
            <a:chExt cx="2402104" cy="379790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709A4F48-ED01-7455-C4ED-8C4DB2265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6380" y="1416800"/>
              <a:ext cx="2402104" cy="3404925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52535993-5E43-6435-6EFB-640D9D75DD70}"/>
                </a:ext>
              </a:extLst>
            </p:cNvPr>
            <p:cNvSpPr/>
            <p:nvPr/>
          </p:nvSpPr>
          <p:spPr>
            <a:xfrm>
              <a:off x="7342101" y="4814595"/>
              <a:ext cx="12623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M5 *14L </a:t>
              </a:r>
            </a:p>
            <a:p>
              <a:r>
                <a:rPr lang="en-US" altLang="ko-KR" sz="1000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SUS SEMS BOLT </a:t>
              </a:r>
              <a:endParaRPr lang="ko-KR" altLang="en-US" sz="1000" dirty="0"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29DD0ED6-592D-F72E-4AE5-27087602AB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8363" y="3933056"/>
              <a:ext cx="321989" cy="832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DDBF9375-33CA-8F52-DECF-324DA9772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1538" y1="51282" x2="13462" y2="20513"/>
                        <a14:foregroundMark x1="13462" y1="20513" x2="59615" y2="23077"/>
                        <a14:foregroundMark x1="59615" y1="23077" x2="73077" y2="30769"/>
                        <a14:foregroundMark x1="73077" y1="30769" x2="82692" y2="53846"/>
                        <a14:foregroundMark x1="82692" y1="53846" x2="84615" y2="71795"/>
                        <a14:foregroundMark x1="38462" y1="12821" x2="38462" y2="12821"/>
                        <a14:foregroundMark x1="28846" y1="7692" x2="28846" y2="7692"/>
                        <a14:foregroundMark x1="80769" y1="69231" x2="80769" y2="6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8"/>
          <a:stretch/>
        </p:blipFill>
        <p:spPr>
          <a:xfrm>
            <a:off x="539551" y="1642156"/>
            <a:ext cx="983473" cy="5111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50688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전지팩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고정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Bracket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과 전지팩 볼트를 해체한다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-M5 Screw 10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개소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,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우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]  </a:t>
                      </a:r>
                    </a:p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전지팩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측면 상단에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M5 Screw 2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개소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[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좌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,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우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]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를 반 해체한다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 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반 체결 볼트를 이용하여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전지팩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함체를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고정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Bracket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에서 제거한다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. 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14282" y="642918"/>
            <a:ext cx="8929718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■ </a:t>
            </a:r>
            <a:r>
              <a:rPr lang="ko-KR" altLang="en-US" sz="1600" b="1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배터리팩을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정류기 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Bracket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에 아래와 같은 순서로 해체한다</a:t>
            </a:r>
            <a:r>
              <a:rPr lang="en-US" altLang="ko-KR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</a:t>
            </a:r>
            <a:r>
              <a:rPr lang="ko-KR" altLang="en-US" sz="16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[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설치용 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Screw </a:t>
            </a:r>
            <a:r>
              <a:rPr lang="ko-KR" altLang="en-US" sz="1000" b="1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전지팩</a:t>
            </a:r>
            <a:r>
              <a:rPr lang="ko-KR" altLang="en-US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업체에서 별도 공급</a:t>
            </a:r>
            <a:r>
              <a:rPr lang="en-US" altLang="ko-KR" sz="10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]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522288"/>
            <a:ext cx="9144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F9C309-C606-4672-85AD-7F398E5E873C}"/>
              </a:ext>
            </a:extLst>
          </p:cNvPr>
          <p:cNvSpPr/>
          <p:nvPr/>
        </p:nvSpPr>
        <p:spPr>
          <a:xfrm>
            <a:off x="18718" y="2281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8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</a:t>
            </a:r>
            <a:r>
              <a:rPr lang="ko-KR" altLang="en-US" sz="2800" dirty="0" err="1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배터리팩</a:t>
            </a:r>
            <a:r>
              <a:rPr lang="ko-KR" altLang="en-US" sz="28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철거</a:t>
            </a:r>
          </a:p>
        </p:txBody>
      </p:sp>
      <p:sp>
        <p:nvSpPr>
          <p:cNvPr id="9" name="슬라이드 번호 개체 틀 2">
            <a:extLst>
              <a:ext uri="{FF2B5EF4-FFF2-40B4-BE49-F238E27FC236}">
                <a16:creationId xmlns:a16="http://schemas.microsoft.com/office/drawing/2014/main" id="{9EA4FCEA-52E1-4E14-B54F-6072E56954D5}"/>
              </a:ext>
            </a:extLst>
          </p:cNvPr>
          <p:cNvSpPr txBox="1">
            <a:spLocks/>
          </p:cNvSpPr>
          <p:nvPr/>
        </p:nvSpPr>
        <p:spPr>
          <a:xfrm>
            <a:off x="8475790" y="6597650"/>
            <a:ext cx="704850" cy="2603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801E7C2-97EB-4709-A92F-FB82A189984E}" type="slidenum">
              <a:rPr lang="en-US" altLang="ko-KR" sz="900" smtClean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pPr algn="ctr"/>
              <a:t>8</a:t>
            </a:fld>
            <a:endParaRPr lang="en-US" altLang="ko-KR" sz="90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1F1C5C2-C273-8563-E424-8C6F3B6E07B8}"/>
              </a:ext>
            </a:extLst>
          </p:cNvPr>
          <p:cNvGrpSpPr/>
          <p:nvPr/>
        </p:nvGrpSpPr>
        <p:grpSpPr>
          <a:xfrm>
            <a:off x="611560" y="1442491"/>
            <a:ext cx="3601765" cy="3372821"/>
            <a:chOff x="5188215" y="2561343"/>
            <a:chExt cx="3745781" cy="3444829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4791124-DF6E-0A6B-7F75-007C402CE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215" y="2561343"/>
              <a:ext cx="2286805" cy="3444829"/>
            </a:xfrm>
            <a:prstGeom prst="rect">
              <a:avLst/>
            </a:prstGeom>
          </p:spPr>
        </p:pic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ADDBE8BA-4FC4-159C-BD83-A7C6DACCE7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2820" y="4970165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AB73CD65-E628-77C0-7D1E-F618CC56FD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5040" y="5167650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36124AC5-C534-158D-6E9A-60550D63D5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6634" y="5344721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4FE4F30-87B3-AE4D-4DD0-7BDEAD2E58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1556" y="3849170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364C0082-8C6B-1FFC-EAFC-81D9AEC0B4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3776" y="3681059"/>
              <a:ext cx="135559" cy="3715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E3309226-37CA-1766-5D1A-7EE412D38969}"/>
                </a:ext>
              </a:extLst>
            </p:cNvPr>
            <p:cNvCxnSpPr>
              <a:cxnSpLocks/>
            </p:cNvCxnSpPr>
            <p:nvPr/>
          </p:nvCxnSpPr>
          <p:spPr>
            <a:xfrm>
              <a:off x="6615683" y="3732428"/>
              <a:ext cx="7097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AE52CF-FDC1-0A11-6900-62B0D4C6ACBD}"/>
                </a:ext>
              </a:extLst>
            </p:cNvPr>
            <p:cNvSpPr txBox="1"/>
            <p:nvPr/>
          </p:nvSpPr>
          <p:spPr>
            <a:xfrm>
              <a:off x="7302207" y="3585907"/>
              <a:ext cx="1631789" cy="440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+mn-ea"/>
                  <a:cs typeface="Arial" pitchFamily="34" charset="0"/>
                </a:rPr>
                <a:t>3. M5 Screw</a:t>
              </a:r>
            </a:p>
            <a:p>
              <a:r>
                <a:rPr lang="en-US" altLang="ko-KR" sz="1100" dirty="0">
                  <a:latin typeface="+mn-ea"/>
                  <a:cs typeface="Arial" pitchFamily="34" charset="0"/>
                </a:rPr>
                <a:t>   10</a:t>
              </a:r>
              <a:r>
                <a:rPr lang="ko-KR" altLang="en-US" sz="1100" dirty="0">
                  <a:latin typeface="+mn-ea"/>
                  <a:cs typeface="Arial" pitchFamily="34" charset="0"/>
                </a:rPr>
                <a:t>개소 장착</a:t>
              </a:r>
              <a:r>
                <a:rPr lang="en-US" altLang="ko-KR" sz="1100" dirty="0">
                  <a:latin typeface="+mn-ea"/>
                  <a:cs typeface="Arial" pitchFamily="34" charset="0"/>
                </a:rPr>
                <a:t>[</a:t>
              </a:r>
              <a:r>
                <a:rPr lang="ko-KR" altLang="en-US" sz="1100" dirty="0">
                  <a:latin typeface="+mn-ea"/>
                  <a:cs typeface="Arial" pitchFamily="34" charset="0"/>
                </a:rPr>
                <a:t>좌</a:t>
              </a:r>
              <a:r>
                <a:rPr lang="en-US" altLang="ko-KR" sz="1100" dirty="0">
                  <a:latin typeface="+mn-ea"/>
                  <a:cs typeface="Arial" pitchFamily="34" charset="0"/>
                </a:rPr>
                <a:t>.</a:t>
              </a:r>
              <a:r>
                <a:rPr lang="ko-KR" altLang="en-US" sz="1100" dirty="0">
                  <a:latin typeface="+mn-ea"/>
                  <a:cs typeface="Arial" pitchFamily="34" charset="0"/>
                </a:rPr>
                <a:t>우</a:t>
              </a:r>
              <a:r>
                <a:rPr lang="en-US" altLang="ko-KR" sz="1100" dirty="0">
                  <a:latin typeface="+mn-ea"/>
                  <a:cs typeface="Arial" pitchFamily="34" charset="0"/>
                </a:rPr>
                <a:t>]</a:t>
              </a:r>
              <a:endParaRPr lang="ko-KR" altLang="en-US" sz="1100" dirty="0">
                <a:latin typeface="+mn-ea"/>
                <a:cs typeface="Arial" pitchFamily="34" charset="0"/>
              </a:endParaRPr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FAB46DDD-9BD3-22C2-9CE9-ADD2C2772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07819"/>
            <a:ext cx="3388855" cy="33362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29833</TotalTime>
  <Words>1168</Words>
  <Application>Microsoft Office PowerPoint</Application>
  <PresentationFormat>화면 슬라이드 쇼(4:3)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LG스마트체 Regular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일반사항_SKT 5G중계기 제안서</dc:title>
  <dc:creator>ANTS</dc:creator>
  <cp:lastModifiedBy>Kang Hye Yoon</cp:lastModifiedBy>
  <cp:revision>713</cp:revision>
  <dcterms:created xsi:type="dcterms:W3CDTF">2017-12-18T06:30:44Z</dcterms:created>
  <dcterms:modified xsi:type="dcterms:W3CDTF">2023-02-08T02:09:35Z</dcterms:modified>
</cp:coreProperties>
</file>